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53" y="3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3D42F-828C-421D-9BB8-FF0937312E07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B8AC-E725-4865-9926-A1B2277B3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915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3D42F-828C-421D-9BB8-FF0937312E07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B8AC-E725-4865-9926-A1B2277B3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921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3D42F-828C-421D-9BB8-FF0937312E07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B8AC-E725-4865-9926-A1B2277B3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21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3D42F-828C-421D-9BB8-FF0937312E07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B8AC-E725-4865-9926-A1B2277B3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701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3D42F-828C-421D-9BB8-FF0937312E07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B8AC-E725-4865-9926-A1B2277B3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584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3D42F-828C-421D-9BB8-FF0937312E07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B8AC-E725-4865-9926-A1B2277B3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815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3D42F-828C-421D-9BB8-FF0937312E07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B8AC-E725-4865-9926-A1B2277B3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428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3D42F-828C-421D-9BB8-FF0937312E07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B8AC-E725-4865-9926-A1B2277B3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761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3D42F-828C-421D-9BB8-FF0937312E07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B8AC-E725-4865-9926-A1B2277B3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146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3D42F-828C-421D-9BB8-FF0937312E07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B8AC-E725-4865-9926-A1B2277B3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214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3D42F-828C-421D-9BB8-FF0937312E07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B8AC-E725-4865-9926-A1B2277B3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378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3D42F-828C-421D-9BB8-FF0937312E07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7B8AC-E725-4865-9926-A1B2277B3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52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Error_function" TargetMode="Externa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017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16397" y="614799"/>
            <a:ext cx="2454852" cy="296847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313116">
              <a:spcBef>
                <a:spcPts val="65"/>
              </a:spcBef>
            </a:pPr>
            <a:r>
              <a:rPr sz="682" b="1" spc="-41" dirty="0">
                <a:latin typeface="Georgia"/>
                <a:cs typeface="Georgia"/>
              </a:rPr>
              <a:t>8.</a:t>
            </a:r>
            <a:r>
              <a:rPr sz="682" b="1" spc="89" dirty="0">
                <a:latin typeface="Georgia"/>
                <a:cs typeface="Georgia"/>
              </a:rPr>
              <a:t> </a:t>
            </a:r>
            <a:r>
              <a:rPr sz="682" b="1" spc="-7" dirty="0">
                <a:latin typeface="Georgia"/>
                <a:cs typeface="Georgia"/>
              </a:rPr>
              <a:t>Method </a:t>
            </a:r>
            <a:r>
              <a:rPr sz="682" b="1" spc="-37" dirty="0">
                <a:latin typeface="Georgia"/>
                <a:cs typeface="Georgia"/>
              </a:rPr>
              <a:t>of</a:t>
            </a:r>
            <a:r>
              <a:rPr sz="682" b="1" spc="-14" dirty="0">
                <a:latin typeface="Georgia"/>
                <a:cs typeface="Georgia"/>
              </a:rPr>
              <a:t> </a:t>
            </a:r>
            <a:r>
              <a:rPr sz="682" b="1" spc="-17" dirty="0">
                <a:latin typeface="Georgia"/>
                <a:cs typeface="Georgia"/>
              </a:rPr>
              <a:t>substitution</a:t>
            </a:r>
            <a:endParaRPr sz="682">
              <a:latin typeface="Georgia"/>
              <a:cs typeface="Georgia"/>
            </a:endParaRPr>
          </a:p>
          <a:p>
            <a:pPr>
              <a:spcBef>
                <a:spcPts val="27"/>
              </a:spcBef>
            </a:pPr>
            <a:endParaRPr sz="511">
              <a:latin typeface="Times New Roman"/>
              <a:cs typeface="Times New Roman"/>
            </a:endParaRPr>
          </a:p>
          <a:p>
            <a:pPr marL="8659"/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chain rule </a:t>
            </a:r>
            <a:r>
              <a:rPr sz="682" spc="7" dirty="0">
                <a:latin typeface="Times New Roman"/>
                <a:cs typeface="Times New Roman"/>
              </a:rPr>
              <a:t>says</a:t>
            </a:r>
            <a:r>
              <a:rPr sz="682" spc="147" dirty="0">
                <a:latin typeface="Times New Roman"/>
                <a:cs typeface="Times New Roman"/>
              </a:rPr>
              <a:t> </a:t>
            </a:r>
            <a:r>
              <a:rPr sz="682" spc="55" dirty="0">
                <a:latin typeface="Times New Roman"/>
                <a:cs typeface="Times New Roman"/>
              </a:rPr>
              <a:t>that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29149" y="874218"/>
            <a:ext cx="381000" cy="245988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143304" marR="3464" indent="-135078">
              <a:lnSpc>
                <a:spcPct val="113100"/>
              </a:lnSpc>
              <a:spcBef>
                <a:spcPts val="68"/>
              </a:spcBef>
            </a:pPr>
            <a:r>
              <a:rPr sz="682" u="sng" spc="-61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dF</a:t>
            </a:r>
            <a:r>
              <a:rPr sz="682" u="sng" spc="-16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 </a:t>
            </a:r>
            <a:r>
              <a:rPr sz="682" u="sng" spc="1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1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tt</a:t>
            </a:r>
            <a:r>
              <a:rPr sz="682" u="sng" spc="1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1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82" u="sng" spc="1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)) 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-41" dirty="0">
                <a:latin typeface="DejaVu Serif"/>
                <a:cs typeface="DejaVu Serif"/>
              </a:rPr>
              <a:t>dx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27148" y="946597"/>
            <a:ext cx="74641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3" dirty="0">
                <a:latin typeface="Times New Roman"/>
                <a:cs typeface="Times New Roman"/>
              </a:rPr>
              <a:t> </a:t>
            </a:r>
            <a:r>
              <a:rPr sz="682" spc="-37" dirty="0">
                <a:latin typeface="DejaVu Serif"/>
                <a:cs typeface="DejaVu Serif"/>
              </a:rPr>
              <a:t>F</a:t>
            </a:r>
            <a:r>
              <a:rPr sz="682" spc="-130" dirty="0">
                <a:latin typeface="DejaVu Serif"/>
                <a:cs typeface="DejaVu Serif"/>
              </a:rPr>
              <a:t> </a:t>
            </a:r>
            <a:r>
              <a:rPr sz="716" spc="35" baseline="31746" dirty="0">
                <a:latin typeface="DejaVu Sans"/>
                <a:cs typeface="DejaVu Sans"/>
              </a:rPr>
              <a:t>j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tt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))</a:t>
            </a:r>
            <a:r>
              <a:rPr sz="682" spc="-31" dirty="0">
                <a:latin typeface="Times New Roman"/>
                <a:cs typeface="Times New Roman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75" dirty="0">
                <a:latin typeface="DejaVu Sans"/>
                <a:cs typeface="DejaVu Sans"/>
              </a:rPr>
              <a:t> </a:t>
            </a:r>
            <a:r>
              <a:rPr sz="682" spc="10" dirty="0">
                <a:latin typeface="DejaVu Serif"/>
                <a:cs typeface="DejaVu Serif"/>
              </a:rPr>
              <a:t>tt</a:t>
            </a:r>
            <a:r>
              <a:rPr sz="716" spc="15" baseline="31746" dirty="0">
                <a:latin typeface="DejaVu Sans"/>
                <a:cs typeface="DejaVu Sans"/>
              </a:rPr>
              <a:t>j</a:t>
            </a:r>
            <a:r>
              <a:rPr sz="682" spc="10" dirty="0">
                <a:latin typeface="Times New Roman"/>
                <a:cs typeface="Times New Roman"/>
              </a:rPr>
              <a:t>(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)</a:t>
            </a:r>
            <a:r>
              <a:rPr sz="682" spc="10" dirty="0">
                <a:latin typeface="DejaVu Serif"/>
                <a:cs typeface="DejaVu Serif"/>
              </a:rPr>
              <a:t>,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61114" y="1093698"/>
            <a:ext cx="28185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dirty="0">
                <a:latin typeface="Times New Roman"/>
                <a:cs typeface="Times New Roman"/>
              </a:rPr>
              <a:t>so</a:t>
            </a:r>
            <a:r>
              <a:rPr sz="682" spc="3" dirty="0">
                <a:latin typeface="Times New Roman"/>
                <a:cs typeface="Times New Roman"/>
              </a:rPr>
              <a:t> </a:t>
            </a:r>
            <a:r>
              <a:rPr sz="682" spc="55" dirty="0">
                <a:latin typeface="Times New Roman"/>
                <a:cs typeface="Times New Roman"/>
              </a:rPr>
              <a:t>that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16397" y="1221022"/>
            <a:ext cx="3914342" cy="346476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154659">
              <a:spcBef>
                <a:spcPts val="65"/>
              </a:spcBef>
            </a:pPr>
            <a:r>
              <a:rPr sz="1023" spc="281" baseline="75000" dirty="0">
                <a:latin typeface="Arial"/>
                <a:cs typeface="Arial"/>
              </a:rPr>
              <a:t>∫</a:t>
            </a:r>
            <a:r>
              <a:rPr sz="1023" spc="332" baseline="75000" dirty="0">
                <a:latin typeface="Arial"/>
                <a:cs typeface="Arial"/>
              </a:rPr>
              <a:t> </a:t>
            </a:r>
            <a:r>
              <a:rPr sz="682" spc="-37" dirty="0">
                <a:latin typeface="DejaVu Serif"/>
                <a:cs typeface="DejaVu Serif"/>
              </a:rPr>
              <a:t>F</a:t>
            </a:r>
            <a:r>
              <a:rPr sz="682" spc="-123" dirty="0">
                <a:latin typeface="DejaVu Serif"/>
                <a:cs typeface="DejaVu Serif"/>
              </a:rPr>
              <a:t> </a:t>
            </a:r>
            <a:r>
              <a:rPr sz="716" spc="35" baseline="31746" dirty="0">
                <a:latin typeface="DejaVu Sans"/>
                <a:cs typeface="DejaVu Sans"/>
              </a:rPr>
              <a:t>j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tt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))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17" dirty="0">
                <a:latin typeface="DejaVu Serif"/>
                <a:cs typeface="DejaVu Serif"/>
              </a:rPr>
              <a:t>tt</a:t>
            </a:r>
            <a:r>
              <a:rPr sz="716" spc="25" baseline="31746" dirty="0">
                <a:latin typeface="DejaVu Sans"/>
                <a:cs typeface="DejaVu Sans"/>
              </a:rPr>
              <a:t>j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682" spc="17" dirty="0">
                <a:latin typeface="Times New Roman"/>
                <a:cs typeface="Times New Roman"/>
              </a:rPr>
              <a:t>)</a:t>
            </a:r>
            <a:r>
              <a:rPr sz="682" spc="-58" dirty="0">
                <a:latin typeface="Times New Roman"/>
                <a:cs typeface="Times New Roman"/>
              </a:rPr>
              <a:t> </a:t>
            </a:r>
            <a:r>
              <a:rPr sz="682" spc="-41" dirty="0">
                <a:latin typeface="DejaVu Serif"/>
                <a:cs typeface="DejaVu Serif"/>
              </a:rPr>
              <a:t>dx</a:t>
            </a:r>
            <a:r>
              <a:rPr sz="682" spc="-31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-37" dirty="0">
                <a:latin typeface="DejaVu Serif"/>
                <a:cs typeface="DejaVu Serif"/>
              </a:rPr>
              <a:t>F</a:t>
            </a:r>
            <a:r>
              <a:rPr sz="682" spc="-123" dirty="0">
                <a:latin typeface="DejaVu Serif"/>
                <a:cs typeface="DejaVu Serif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latin typeface="DejaVu Serif"/>
                <a:cs typeface="DejaVu Serif"/>
              </a:rPr>
              <a:t>tt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682" spc="17" dirty="0">
                <a:latin typeface="Times New Roman"/>
                <a:cs typeface="Times New Roman"/>
              </a:rPr>
              <a:t>))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31" dirty="0">
                <a:latin typeface="DejaVu Serif"/>
                <a:cs typeface="DejaVu Serif"/>
              </a:rPr>
              <a:t>C.</a:t>
            </a:r>
            <a:endParaRPr sz="682">
              <a:latin typeface="DejaVu Serif"/>
              <a:cs typeface="DejaVu Serif"/>
            </a:endParaRPr>
          </a:p>
          <a:p>
            <a:pPr marL="8659">
              <a:spcBef>
                <a:spcPts val="1026"/>
              </a:spcBef>
            </a:pPr>
            <a:r>
              <a:rPr sz="682" b="1" spc="-10" dirty="0">
                <a:latin typeface="Georgia"/>
                <a:cs typeface="Georgia"/>
              </a:rPr>
              <a:t>8.1. </a:t>
            </a:r>
            <a:r>
              <a:rPr sz="682" b="1" spc="-14" dirty="0">
                <a:latin typeface="Georgia"/>
                <a:cs typeface="Georgia"/>
              </a:rPr>
              <a:t>Example. </a:t>
            </a:r>
            <a:r>
              <a:rPr sz="682" spc="14" dirty="0">
                <a:latin typeface="Times New Roman"/>
                <a:cs typeface="Times New Roman"/>
              </a:rPr>
              <a:t>Consider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function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 </a:t>
            </a:r>
            <a:r>
              <a:rPr sz="682" spc="139" dirty="0">
                <a:latin typeface="Times New Roman"/>
                <a:cs typeface="Times New Roman"/>
              </a:rPr>
              <a:t>= </a:t>
            </a:r>
            <a:r>
              <a:rPr sz="682" dirty="0">
                <a:latin typeface="Times New Roman"/>
                <a:cs typeface="Times New Roman"/>
              </a:rPr>
              <a:t>2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17" dirty="0">
                <a:latin typeface="Times New Roman"/>
                <a:cs typeface="Times New Roman"/>
              </a:rPr>
              <a:t>sin(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27777" dirty="0">
                <a:latin typeface="Times New Roman"/>
                <a:cs typeface="Times New Roman"/>
              </a:rPr>
              <a:t>2 </a:t>
            </a:r>
            <a:r>
              <a:rPr sz="682" spc="139" dirty="0">
                <a:latin typeface="Times New Roman"/>
                <a:cs typeface="Times New Roman"/>
              </a:rPr>
              <a:t>+ </a:t>
            </a:r>
            <a:r>
              <a:rPr sz="682" spc="14" dirty="0">
                <a:latin typeface="Times New Roman"/>
                <a:cs typeface="Times New Roman"/>
              </a:rPr>
              <a:t>3). </a:t>
            </a:r>
            <a:r>
              <a:rPr sz="682" spc="44" dirty="0">
                <a:latin typeface="Times New Roman"/>
                <a:cs typeface="Times New Roman"/>
              </a:rPr>
              <a:t>It </a:t>
            </a:r>
            <a:r>
              <a:rPr sz="682" spc="10" dirty="0">
                <a:latin typeface="Times New Roman"/>
                <a:cs typeface="Times New Roman"/>
              </a:rPr>
              <a:t>does </a:t>
            </a:r>
            <a:r>
              <a:rPr sz="682" spc="34" dirty="0">
                <a:latin typeface="Times New Roman"/>
                <a:cs typeface="Times New Roman"/>
              </a:rPr>
              <a:t>not </a:t>
            </a:r>
            <a:r>
              <a:rPr sz="682" spc="31" dirty="0">
                <a:latin typeface="Times New Roman"/>
                <a:cs typeface="Times New Roman"/>
              </a:rPr>
              <a:t>appear </a:t>
            </a:r>
            <a:r>
              <a:rPr sz="682" spc="14" dirty="0">
                <a:latin typeface="Times New Roman"/>
                <a:cs typeface="Times New Roman"/>
              </a:rPr>
              <a:t>in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list </a:t>
            </a:r>
            <a:r>
              <a:rPr sz="682" spc="-14" dirty="0">
                <a:latin typeface="Times New Roman"/>
                <a:cs typeface="Times New Roman"/>
              </a:rPr>
              <a:t>of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standard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75735" y="1616975"/>
            <a:ext cx="92652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7" dirty="0">
                <a:latin typeface="DejaVu Serif"/>
                <a:cs typeface="DejaVu Serif"/>
              </a:rPr>
              <a:t>dx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61114" y="1561341"/>
            <a:ext cx="406977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7" dirty="0">
                <a:latin typeface="Times New Roman"/>
                <a:cs typeface="Times New Roman"/>
              </a:rPr>
              <a:t>antiderivatives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3" dirty="0">
                <a:latin typeface="Times New Roman"/>
                <a:cs typeface="Times New Roman"/>
              </a:rPr>
              <a:t>know </a:t>
            </a:r>
            <a:r>
              <a:rPr sz="682" spc="14" dirty="0">
                <a:latin typeface="Times New Roman"/>
                <a:cs typeface="Times New Roman"/>
              </a:rPr>
              <a:t>by </a:t>
            </a:r>
            <a:r>
              <a:rPr sz="682" spc="31" dirty="0">
                <a:latin typeface="Times New Roman"/>
                <a:cs typeface="Times New Roman"/>
              </a:rPr>
              <a:t>heart. </a:t>
            </a:r>
            <a:r>
              <a:rPr sz="682" spc="44" dirty="0">
                <a:latin typeface="Times New Roman"/>
                <a:cs typeface="Times New Roman"/>
              </a:rPr>
              <a:t>But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14" dirty="0">
                <a:latin typeface="Times New Roman"/>
                <a:cs typeface="Times New Roman"/>
              </a:rPr>
              <a:t>do </a:t>
            </a:r>
            <a:r>
              <a:rPr sz="682" spc="17" dirty="0">
                <a:latin typeface="Times New Roman"/>
                <a:cs typeface="Times New Roman"/>
              </a:rPr>
              <a:t>notice</a:t>
            </a:r>
            <a:r>
              <a:rPr sz="716" spc="25" baseline="31746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2</a:t>
            </a:r>
            <a:r>
              <a:rPr sz="716" spc="25" baseline="31746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682" spc="55" dirty="0">
                <a:latin typeface="Times New Roman"/>
                <a:cs typeface="Times New Roman"/>
              </a:rPr>
              <a:t>that </a:t>
            </a:r>
            <a:r>
              <a:rPr sz="682" spc="-3" dirty="0">
                <a:latin typeface="Times New Roman"/>
                <a:cs typeface="Times New Roman"/>
              </a:rPr>
              <a:t>2</a:t>
            </a:r>
            <a:r>
              <a:rPr sz="682" spc="-3" dirty="0">
                <a:latin typeface="DejaVu Serif"/>
                <a:cs typeface="DejaVu Serif"/>
              </a:rPr>
              <a:t>x </a:t>
            </a:r>
            <a:r>
              <a:rPr sz="682" spc="139" dirty="0">
                <a:latin typeface="Times New Roman"/>
                <a:cs typeface="Times New Roman"/>
              </a:rPr>
              <a:t>= </a:t>
            </a:r>
            <a:r>
              <a:rPr sz="716" u="sng" spc="-35" baseline="31746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</a:t>
            </a:r>
            <a:r>
              <a:rPr sz="716" spc="-35" baseline="31746" dirty="0">
                <a:latin typeface="DejaVu Serif"/>
                <a:cs typeface="DejaVu Serif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(</a:t>
            </a:r>
            <a:r>
              <a:rPr sz="682" spc="20" dirty="0">
                <a:latin typeface="DejaVu Serif"/>
                <a:cs typeface="DejaVu Serif"/>
              </a:rPr>
              <a:t>x</a:t>
            </a:r>
            <a:r>
              <a:rPr sz="716" spc="30" baseline="27777" dirty="0">
                <a:latin typeface="Times New Roman"/>
                <a:cs typeface="Times New Roman"/>
              </a:rPr>
              <a:t>2 </a:t>
            </a:r>
            <a:r>
              <a:rPr sz="682" spc="139" dirty="0">
                <a:latin typeface="Times New Roman"/>
                <a:cs typeface="Times New Roman"/>
              </a:rPr>
              <a:t>+ </a:t>
            </a:r>
            <a:r>
              <a:rPr sz="682" spc="17" dirty="0">
                <a:latin typeface="Times New Roman"/>
                <a:cs typeface="Times New Roman"/>
              </a:rPr>
              <a:t>3). </a:t>
            </a:r>
            <a:r>
              <a:rPr sz="682" spc="-3" dirty="0">
                <a:latin typeface="Times New Roman"/>
                <a:cs typeface="Times New Roman"/>
              </a:rPr>
              <a:t>So </a:t>
            </a:r>
            <a:r>
              <a:rPr sz="682" spc="3" dirty="0">
                <a:latin typeface="Times New Roman"/>
                <a:cs typeface="Times New Roman"/>
              </a:rPr>
              <a:t>let’s </a:t>
            </a:r>
            <a:r>
              <a:rPr sz="682" spc="7" dirty="0">
                <a:latin typeface="Times New Roman"/>
                <a:cs typeface="Times New Roman"/>
              </a:rPr>
              <a:t>call </a:t>
            </a:r>
            <a:r>
              <a:rPr sz="682" spc="10" dirty="0">
                <a:latin typeface="DejaVu Serif"/>
                <a:cs typeface="DejaVu Serif"/>
              </a:rPr>
              <a:t>tt</a:t>
            </a:r>
            <a:r>
              <a:rPr sz="682" spc="10" dirty="0">
                <a:latin typeface="Times New Roman"/>
                <a:cs typeface="Times New Roman"/>
              </a:rPr>
              <a:t>(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) </a:t>
            </a:r>
            <a:r>
              <a:rPr sz="682" spc="139" dirty="0">
                <a:latin typeface="Times New Roman"/>
                <a:cs typeface="Times New Roman"/>
              </a:rPr>
              <a:t>=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27777" dirty="0">
                <a:latin typeface="Times New Roman"/>
                <a:cs typeface="Times New Roman"/>
              </a:rPr>
              <a:t>2 </a:t>
            </a:r>
            <a:r>
              <a:rPr sz="682" spc="139" dirty="0">
                <a:latin typeface="Times New Roman"/>
                <a:cs typeface="Times New Roman"/>
              </a:rPr>
              <a:t>+ </a:t>
            </a:r>
            <a:r>
              <a:rPr sz="682" spc="7" dirty="0">
                <a:latin typeface="Times New Roman"/>
                <a:cs typeface="Times New Roman"/>
              </a:rPr>
              <a:t>3,</a:t>
            </a:r>
            <a:r>
              <a:rPr sz="682" spc="95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and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20114" y="1761122"/>
            <a:ext cx="952067" cy="123723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R="189629" algn="r">
              <a:lnSpc>
                <a:spcPts val="324"/>
              </a:lnSpc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2</a:t>
            </a:r>
            <a:endParaRPr sz="477">
              <a:latin typeface="Times New Roman"/>
              <a:cs typeface="Times New Roman"/>
            </a:endParaRPr>
          </a:p>
          <a:p>
            <a:pPr marL="8659">
              <a:lnSpc>
                <a:spcPts val="569"/>
              </a:lnSpc>
            </a:pPr>
            <a:r>
              <a:rPr sz="682" spc="-37" dirty="0">
                <a:latin typeface="DejaVu Serif"/>
                <a:cs typeface="DejaVu Serif"/>
              </a:rPr>
              <a:t>F</a:t>
            </a:r>
            <a:r>
              <a:rPr sz="682" spc="-126" dirty="0">
                <a:latin typeface="DejaVu Serif"/>
                <a:cs typeface="DejaVu Serif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latin typeface="DejaVu Serif"/>
                <a:cs typeface="DejaVu Serif"/>
              </a:rPr>
              <a:t>tt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682" spc="17" dirty="0">
                <a:latin typeface="Times New Roman"/>
                <a:cs typeface="Times New Roman"/>
              </a:rPr>
              <a:t>))</a:t>
            </a:r>
            <a:r>
              <a:rPr sz="682" spc="10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0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109" dirty="0">
                <a:latin typeface="DejaVu Sans"/>
                <a:cs typeface="DejaVu Sans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cos(</a:t>
            </a:r>
            <a:r>
              <a:rPr sz="682" spc="7" dirty="0">
                <a:latin typeface="DejaVu Serif"/>
                <a:cs typeface="DejaVu Serif"/>
              </a:rPr>
              <a:t>x</a:t>
            </a:r>
            <a:r>
              <a:rPr sz="682" spc="222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7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3)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061114" y="1664860"/>
            <a:ext cx="797935" cy="346476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37" dirty="0">
                <a:latin typeface="DejaVu Serif"/>
                <a:cs typeface="DejaVu Serif"/>
              </a:rPr>
              <a:t>F</a:t>
            </a:r>
            <a:r>
              <a:rPr sz="682" spc="-130" dirty="0">
                <a:latin typeface="DejaVu Serif"/>
                <a:cs typeface="DejaVu Serif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u</a:t>
            </a:r>
            <a:r>
              <a:rPr sz="682" spc="7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7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112" dirty="0">
                <a:latin typeface="DejaVu Sans"/>
                <a:cs typeface="DejaVu Sans"/>
              </a:rPr>
              <a:t> </a:t>
            </a:r>
            <a:r>
              <a:rPr sz="682" dirty="0">
                <a:latin typeface="Times New Roman"/>
                <a:cs typeface="Times New Roman"/>
              </a:rPr>
              <a:t>cos</a:t>
            </a:r>
            <a:r>
              <a:rPr sz="682" spc="-61" dirty="0">
                <a:latin typeface="Times New Roman"/>
                <a:cs typeface="Times New Roman"/>
              </a:rPr>
              <a:t> </a:t>
            </a:r>
            <a:r>
              <a:rPr sz="682" spc="-17" dirty="0">
                <a:latin typeface="DejaVu Serif"/>
                <a:cs typeface="DejaVu Serif"/>
              </a:rPr>
              <a:t>u</a:t>
            </a:r>
            <a:r>
              <a:rPr sz="682" spc="-17" dirty="0">
                <a:latin typeface="Times New Roman"/>
                <a:cs typeface="Times New Roman"/>
              </a:rPr>
              <a:t>,</a:t>
            </a:r>
            <a:r>
              <a:rPr sz="682" spc="41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then</a:t>
            </a:r>
            <a:endParaRPr sz="682">
              <a:latin typeface="Times New Roman"/>
              <a:cs typeface="Times New Roman"/>
            </a:endParaRPr>
          </a:p>
          <a:p>
            <a:pPr marL="8659">
              <a:spcBef>
                <a:spcPts val="985"/>
              </a:spcBef>
            </a:pPr>
            <a:r>
              <a:rPr sz="682" spc="34" dirty="0">
                <a:latin typeface="Times New Roman"/>
                <a:cs typeface="Times New Roman"/>
              </a:rPr>
              <a:t>and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056167" y="2016999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2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78343" y="1954353"/>
            <a:ext cx="916132" cy="242677"/>
          </a:xfrm>
          <a:prstGeom prst="rect">
            <a:avLst/>
          </a:prstGeom>
        </p:spPr>
        <p:txBody>
          <a:bodyPr vert="horz" wrap="square" lIns="0" tIns="22080" rIns="0" bIns="0" rtlCol="0">
            <a:spAutoFit/>
          </a:bodyPr>
          <a:lstStyle/>
          <a:p>
            <a:pPr marL="8659">
              <a:spcBef>
                <a:spcPts val="173"/>
              </a:spcBef>
            </a:pPr>
            <a:r>
              <a:rPr sz="682" u="sng" spc="-61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dF</a:t>
            </a:r>
            <a:r>
              <a:rPr sz="682" u="sng" spc="-126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 </a:t>
            </a:r>
            <a:r>
              <a:rPr sz="682" u="sng" spc="1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1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tt</a:t>
            </a:r>
            <a:r>
              <a:rPr sz="682" u="sng" spc="1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682" u="sng" spc="1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82" u="sng" spc="1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))</a:t>
            </a:r>
            <a:endParaRPr sz="682">
              <a:latin typeface="Times New Roman"/>
              <a:cs typeface="Times New Roman"/>
            </a:endParaRPr>
          </a:p>
          <a:p>
            <a:pPr marL="143304">
              <a:lnSpc>
                <a:spcPts val="402"/>
              </a:lnSpc>
              <a:spcBef>
                <a:spcPts val="109"/>
              </a:spcBef>
              <a:tabLst>
                <a:tab pos="536416" algn="l"/>
                <a:tab pos="663268" algn="l"/>
                <a:tab pos="868051" algn="l"/>
              </a:tabLst>
            </a:pPr>
            <a:r>
              <a:rPr sz="682" spc="-41" dirty="0">
                <a:latin typeface="DejaVu Serif"/>
                <a:cs typeface="DejaVu Serif"/>
              </a:rPr>
              <a:t>dx	</a:t>
            </a:r>
            <a:r>
              <a:rPr sz="682" u="heavy" spc="-4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heavy" spc="-4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682" spc="-41" dirty="0">
                <a:latin typeface="Times New Roman"/>
                <a:cs typeface="Times New Roman"/>
              </a:rPr>
              <a:t>   </a:t>
            </a:r>
            <a:r>
              <a:rPr sz="682" spc="-72" dirty="0">
                <a:latin typeface="Times New Roman"/>
                <a:cs typeface="Times New Roman"/>
              </a:rPr>
              <a:t> </a:t>
            </a:r>
            <a:r>
              <a:rPr sz="682" u="heavy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682">
              <a:latin typeface="Times New Roman"/>
              <a:cs typeface="Times New Roman"/>
            </a:endParaRPr>
          </a:p>
          <a:p>
            <a:pPr marL="497452">
              <a:lnSpc>
                <a:spcPts val="402"/>
              </a:lnSpc>
              <a:tabLst>
                <a:tab pos="663268" algn="l"/>
                <a:tab pos="868051" algn="l"/>
              </a:tabLst>
            </a:pPr>
            <a:r>
              <a:rPr sz="682" spc="-37" dirty="0">
                <a:latin typeface="Arial"/>
                <a:cs typeface="Arial"/>
              </a:rPr>
              <a:t>s	</a:t>
            </a:r>
            <a:r>
              <a:rPr sz="682" spc="78" dirty="0">
                <a:latin typeface="Arial"/>
                <a:cs typeface="Arial"/>
              </a:rPr>
              <a:t>˛¸	</a:t>
            </a:r>
            <a:r>
              <a:rPr sz="682" spc="-37" dirty="0">
                <a:latin typeface="Arial"/>
                <a:cs typeface="Arial"/>
              </a:rPr>
              <a:t>x</a:t>
            </a:r>
            <a:endParaRPr sz="682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933676" y="2195964"/>
            <a:ext cx="294409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10" dirty="0">
                <a:latin typeface="DejaVu Serif"/>
                <a:cs typeface="DejaVu Serif"/>
              </a:rPr>
              <a:t>F</a:t>
            </a:r>
            <a:r>
              <a:rPr sz="477" spc="-102" dirty="0">
                <a:latin typeface="DejaVu Serif"/>
                <a:cs typeface="DejaVu Serif"/>
              </a:rPr>
              <a:t> </a:t>
            </a:r>
            <a:r>
              <a:rPr sz="511" i="1" spc="5" baseline="22222" dirty="0">
                <a:latin typeface="Trebuchet MS"/>
                <a:cs typeface="Trebuchet MS"/>
              </a:rPr>
              <a:t>t</a:t>
            </a:r>
            <a:r>
              <a:rPr sz="511" i="1" spc="-122" baseline="22222" dirty="0">
                <a:latin typeface="Trebuchet MS"/>
                <a:cs typeface="Trebuchet MS"/>
              </a:rPr>
              <a:t> </a:t>
            </a:r>
            <a:r>
              <a:rPr sz="477" spc="48" dirty="0">
                <a:latin typeface="Times New Roman"/>
                <a:cs typeface="Times New Roman"/>
              </a:rPr>
              <a:t>(</a:t>
            </a:r>
            <a:r>
              <a:rPr sz="477" spc="48" dirty="0">
                <a:latin typeface="DejaVu Serif"/>
                <a:cs typeface="DejaVu Serif"/>
              </a:rPr>
              <a:t>G</a:t>
            </a:r>
            <a:r>
              <a:rPr sz="477" spc="48" dirty="0">
                <a:latin typeface="Times New Roman"/>
                <a:cs typeface="Times New Roman"/>
              </a:rPr>
              <a:t>(</a:t>
            </a:r>
            <a:r>
              <a:rPr sz="477" spc="48" dirty="0">
                <a:latin typeface="DejaVu Serif"/>
                <a:cs typeface="DejaVu Serif"/>
              </a:rPr>
              <a:t>x</a:t>
            </a:r>
            <a:r>
              <a:rPr sz="477" spc="48" dirty="0">
                <a:latin typeface="Times New Roman"/>
                <a:cs typeface="Times New Roman"/>
              </a:rPr>
              <a:t>))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337103" y="2062962"/>
            <a:ext cx="16409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20" dirty="0">
                <a:latin typeface="Arial"/>
                <a:cs typeface="Arial"/>
              </a:rPr>
              <a:t>s˛¸x</a:t>
            </a:r>
            <a:endParaRPr sz="682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383413" y="2157137"/>
            <a:ext cx="59315" cy="81788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341" i="1" spc="3" dirty="0">
                <a:latin typeface="Trebuchet MS"/>
                <a:cs typeface="Trebuchet MS"/>
              </a:rPr>
              <a:t>t</a:t>
            </a:r>
            <a:r>
              <a:rPr sz="341" i="1" spc="-85" dirty="0">
                <a:latin typeface="Trebuchet MS"/>
                <a:cs typeface="Trebuchet MS"/>
              </a:rPr>
              <a:t> </a:t>
            </a:r>
            <a:r>
              <a:rPr sz="716" spc="-148" baseline="-15873" dirty="0">
                <a:latin typeface="Times New Roman"/>
                <a:cs typeface="Times New Roman"/>
              </a:rPr>
              <a:t>(</a:t>
            </a:r>
            <a:endParaRPr sz="716" baseline="-15873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329709" y="2174395"/>
            <a:ext cx="187469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41" dirty="0">
                <a:latin typeface="DejaVu Serif"/>
                <a:cs typeface="DejaVu Serif"/>
              </a:rPr>
              <a:t>G</a:t>
            </a:r>
            <a:r>
              <a:rPr sz="477" spc="184" dirty="0">
                <a:latin typeface="DejaVu Serif"/>
                <a:cs typeface="DejaVu Serif"/>
              </a:rPr>
              <a:t> </a:t>
            </a:r>
            <a:r>
              <a:rPr sz="477" spc="44" dirty="0">
                <a:latin typeface="DejaVu Serif"/>
                <a:cs typeface="DejaVu Serif"/>
              </a:rPr>
              <a:t>x</a:t>
            </a:r>
            <a:r>
              <a:rPr sz="477" spc="44" dirty="0">
                <a:latin typeface="Times New Roman"/>
                <a:cs typeface="Times New Roman"/>
              </a:rPr>
              <a:t>)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776340" y="2026732"/>
            <a:ext cx="104775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0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sin(</a:t>
            </a:r>
            <a:r>
              <a:rPr sz="682" spc="14" dirty="0">
                <a:latin typeface="DejaVu Serif"/>
                <a:cs typeface="DejaVu Serif"/>
              </a:rPr>
              <a:t>x</a:t>
            </a:r>
            <a:r>
              <a:rPr sz="682" spc="228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3)</a:t>
            </a:r>
            <a:r>
              <a:rPr sz="682" spc="-61" dirty="0">
                <a:latin typeface="Times New Roman"/>
                <a:cs typeface="Times New Roman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7" dirty="0">
                <a:latin typeface="DejaVu Sans"/>
                <a:cs typeface="DejaVu Sans"/>
              </a:rPr>
              <a:t> </a:t>
            </a:r>
            <a:r>
              <a:rPr sz="682" dirty="0">
                <a:latin typeface="Times New Roman"/>
                <a:cs typeface="Times New Roman"/>
              </a:rPr>
              <a:t>2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48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4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7" dirty="0">
                <a:latin typeface="DejaVu Serif"/>
                <a:cs typeface="DejaVu Serif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(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)</a:t>
            </a:r>
            <a:r>
              <a:rPr sz="682" spc="10" dirty="0">
                <a:latin typeface="DejaVu Serif"/>
                <a:cs typeface="DejaVu Serif"/>
              </a:rPr>
              <a:t>,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061114" y="2221693"/>
            <a:ext cx="2817668" cy="343124"/>
          </a:xfrm>
          <a:prstGeom prst="rect">
            <a:avLst/>
          </a:prstGeom>
        </p:spPr>
        <p:txBody>
          <a:bodyPr vert="horz" wrap="square" lIns="0" tIns="68407" rIns="0" bIns="0" rtlCol="0">
            <a:spAutoFit/>
          </a:bodyPr>
          <a:lstStyle/>
          <a:p>
            <a:pPr marL="8659">
              <a:spcBef>
                <a:spcPts val="539"/>
              </a:spcBef>
            </a:pPr>
            <a:r>
              <a:rPr sz="682" dirty="0">
                <a:latin typeface="Times New Roman"/>
                <a:cs typeface="Times New Roman"/>
              </a:rPr>
              <a:t>so</a:t>
            </a:r>
            <a:r>
              <a:rPr sz="682" spc="51" dirty="0">
                <a:latin typeface="Times New Roman"/>
                <a:cs typeface="Times New Roman"/>
              </a:rPr>
              <a:t> </a:t>
            </a:r>
            <a:r>
              <a:rPr sz="682" spc="55" dirty="0">
                <a:latin typeface="Times New Roman"/>
                <a:cs typeface="Times New Roman"/>
              </a:rPr>
              <a:t>that</a:t>
            </a:r>
            <a:endParaRPr sz="682">
              <a:latin typeface="Times New Roman"/>
              <a:cs typeface="Times New Roman"/>
            </a:endParaRPr>
          </a:p>
          <a:p>
            <a:pPr marL="8659">
              <a:spcBef>
                <a:spcPts val="467"/>
              </a:spcBef>
              <a:tabLst>
                <a:tab pos="1275017" algn="l"/>
              </a:tabLst>
            </a:pPr>
            <a:r>
              <a:rPr sz="682" spc="17" dirty="0">
                <a:latin typeface="Times New Roman"/>
                <a:cs typeface="Times New Roman"/>
              </a:rPr>
              <a:t>(58)	</a:t>
            </a:r>
            <a:r>
              <a:rPr sz="1023" spc="281" baseline="75000" dirty="0">
                <a:latin typeface="Arial"/>
                <a:cs typeface="Arial"/>
              </a:rPr>
              <a:t>∫</a:t>
            </a:r>
            <a:r>
              <a:rPr sz="1023" spc="322" baseline="75000" dirty="0">
                <a:latin typeface="Arial"/>
                <a:cs typeface="Arial"/>
              </a:rPr>
              <a:t> </a:t>
            </a:r>
            <a:r>
              <a:rPr sz="682" dirty="0">
                <a:latin typeface="Times New Roman"/>
                <a:cs typeface="Times New Roman"/>
              </a:rPr>
              <a:t>2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106" dirty="0">
                <a:latin typeface="DejaVu Serif"/>
                <a:cs typeface="DejaVu Serif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sin(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31746" dirty="0">
                <a:latin typeface="Times New Roman"/>
                <a:cs typeface="Times New Roman"/>
              </a:rPr>
              <a:t>2</a:t>
            </a:r>
            <a:r>
              <a:rPr sz="716" spc="92" baseline="31746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3)</a:t>
            </a:r>
            <a:r>
              <a:rPr sz="682" spc="-58" dirty="0">
                <a:latin typeface="Times New Roman"/>
                <a:cs typeface="Times New Roman"/>
              </a:rPr>
              <a:t> </a:t>
            </a:r>
            <a:r>
              <a:rPr sz="682" spc="-41" dirty="0">
                <a:latin typeface="DejaVu Serif"/>
                <a:cs typeface="DejaVu Serif"/>
              </a:rPr>
              <a:t>dx</a:t>
            </a:r>
            <a:r>
              <a:rPr sz="682" spc="-34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4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109" dirty="0">
                <a:latin typeface="DejaVu Sans"/>
                <a:cs typeface="DejaVu Sans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cos(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716" spc="15" baseline="31746" dirty="0">
                <a:latin typeface="Times New Roman"/>
                <a:cs typeface="Times New Roman"/>
              </a:rPr>
              <a:t>2</a:t>
            </a:r>
            <a:r>
              <a:rPr sz="716" spc="92" baseline="31746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3)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spc="-31" dirty="0">
                <a:latin typeface="DejaVu Serif"/>
                <a:cs typeface="DejaVu Serif"/>
              </a:rPr>
              <a:t>C.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069773" y="5974695"/>
            <a:ext cx="517814" cy="0"/>
          </a:xfrm>
          <a:custGeom>
            <a:avLst/>
            <a:gdLst/>
            <a:ahLst/>
            <a:cxnLst/>
            <a:rect l="l" t="t" r="r" b="b"/>
            <a:pathLst>
              <a:path w="759460">
                <a:moveTo>
                  <a:pt x="0" y="0"/>
                </a:moveTo>
                <a:lnTo>
                  <a:pt x="75915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" name="object 20"/>
          <p:cNvSpPr txBox="1"/>
          <p:nvPr/>
        </p:nvSpPr>
        <p:spPr>
          <a:xfrm>
            <a:off x="4057840" y="2669194"/>
            <a:ext cx="4076700" cy="3456366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1689" marR="3464" indent="154993" algn="just">
              <a:spcBef>
                <a:spcPts val="65"/>
              </a:spcBef>
            </a:pPr>
            <a:r>
              <a:rPr sz="682" b="1" spc="-31" dirty="0">
                <a:latin typeface="Georgia"/>
                <a:cs typeface="Georgia"/>
              </a:rPr>
              <a:t>8.2. </a:t>
            </a:r>
            <a:r>
              <a:rPr sz="682" b="1" spc="-14" dirty="0">
                <a:latin typeface="Georgia"/>
                <a:cs typeface="Georgia"/>
              </a:rPr>
              <a:t>Leibniz’ </a:t>
            </a:r>
            <a:r>
              <a:rPr sz="682" b="1" spc="-20" dirty="0">
                <a:latin typeface="Georgia"/>
                <a:cs typeface="Georgia"/>
              </a:rPr>
              <a:t>notation </a:t>
            </a:r>
            <a:r>
              <a:rPr sz="682" b="1" spc="-37" dirty="0">
                <a:latin typeface="Georgia"/>
                <a:cs typeface="Georgia"/>
              </a:rPr>
              <a:t>for </a:t>
            </a:r>
            <a:r>
              <a:rPr sz="682" b="1" spc="-17" dirty="0">
                <a:latin typeface="Georgia"/>
                <a:cs typeface="Georgia"/>
              </a:rPr>
              <a:t>substitution.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34" dirty="0">
                <a:latin typeface="Times New Roman"/>
                <a:cs typeface="Times New Roman"/>
              </a:rPr>
              <a:t>most </a:t>
            </a:r>
            <a:r>
              <a:rPr sz="682" spc="41" dirty="0">
                <a:latin typeface="Times New Roman"/>
                <a:cs typeface="Times New Roman"/>
              </a:rPr>
              <a:t>transparent </a:t>
            </a:r>
            <a:r>
              <a:rPr sz="682" spc="10" dirty="0">
                <a:latin typeface="Times New Roman"/>
                <a:cs typeface="Times New Roman"/>
              </a:rPr>
              <a:t>way </a:t>
            </a:r>
            <a:r>
              <a:rPr sz="682" spc="-7" dirty="0">
                <a:latin typeface="Times New Roman"/>
                <a:cs typeface="Times New Roman"/>
              </a:rPr>
              <a:t>of </a:t>
            </a:r>
            <a:r>
              <a:rPr sz="682" spc="27" dirty="0">
                <a:latin typeface="Times New Roman"/>
                <a:cs typeface="Times New Roman"/>
              </a:rPr>
              <a:t>computing </a:t>
            </a:r>
            <a:r>
              <a:rPr sz="682" spc="41" dirty="0">
                <a:latin typeface="Times New Roman"/>
                <a:cs typeface="Times New Roman"/>
              </a:rPr>
              <a:t>an </a:t>
            </a:r>
            <a:r>
              <a:rPr sz="682" spc="24" dirty="0">
                <a:latin typeface="Times New Roman"/>
                <a:cs typeface="Times New Roman"/>
              </a:rPr>
              <a:t>integral </a:t>
            </a:r>
            <a:r>
              <a:rPr sz="682" spc="20" dirty="0">
                <a:latin typeface="Times New Roman"/>
                <a:cs typeface="Times New Roman"/>
              </a:rPr>
              <a:t>by  </a:t>
            </a:r>
            <a:r>
              <a:rPr sz="682" spc="27" dirty="0">
                <a:latin typeface="Times New Roman"/>
                <a:cs typeface="Times New Roman"/>
              </a:rPr>
              <a:t>substitution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14" dirty="0">
                <a:latin typeface="Times New Roman"/>
                <a:cs typeface="Times New Roman"/>
              </a:rPr>
              <a:t>by </a:t>
            </a:r>
            <a:r>
              <a:rPr sz="682" spc="-3" dirty="0">
                <a:latin typeface="Times New Roman"/>
                <a:cs typeface="Times New Roman"/>
              </a:rPr>
              <a:t>following </a:t>
            </a:r>
            <a:r>
              <a:rPr sz="682" spc="10" dirty="0">
                <a:latin typeface="Times New Roman"/>
                <a:cs typeface="Times New Roman"/>
              </a:rPr>
              <a:t>Leibniz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20" dirty="0">
                <a:latin typeface="Times New Roman"/>
                <a:cs typeface="Times New Roman"/>
              </a:rPr>
              <a:t>introduce </a:t>
            </a:r>
            <a:r>
              <a:rPr sz="682" spc="10" dirty="0">
                <a:latin typeface="Times New Roman"/>
                <a:cs typeface="Times New Roman"/>
              </a:rPr>
              <a:t>new </a:t>
            </a:r>
            <a:r>
              <a:rPr sz="682" spc="14" dirty="0">
                <a:latin typeface="Times New Roman"/>
                <a:cs typeface="Times New Roman"/>
              </a:rPr>
              <a:t>variables. </a:t>
            </a:r>
            <a:r>
              <a:rPr sz="682" spc="31" dirty="0">
                <a:latin typeface="Times New Roman"/>
                <a:cs typeface="Times New Roman"/>
              </a:rPr>
              <a:t>Thus </a:t>
            </a:r>
            <a:r>
              <a:rPr sz="682" spc="34" dirty="0">
                <a:latin typeface="Times New Roman"/>
                <a:cs typeface="Times New Roman"/>
              </a:rPr>
              <a:t>to </a:t>
            </a:r>
            <a:r>
              <a:rPr sz="682" spc="17" dirty="0">
                <a:latin typeface="Times New Roman"/>
                <a:cs typeface="Times New Roman"/>
              </a:rPr>
              <a:t>do </a:t>
            </a:r>
            <a:r>
              <a:rPr sz="682" spc="34" dirty="0">
                <a:latin typeface="Times New Roman"/>
                <a:cs typeface="Times New Roman"/>
              </a:rPr>
              <a:t>the</a:t>
            </a:r>
            <a:r>
              <a:rPr sz="682" spc="82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integral</a:t>
            </a:r>
            <a:endParaRPr sz="682">
              <a:latin typeface="Times New Roman"/>
              <a:cs typeface="Times New Roman"/>
            </a:endParaRPr>
          </a:p>
          <a:p>
            <a:pPr algn="ctr">
              <a:spcBef>
                <a:spcPts val="600"/>
              </a:spcBef>
            </a:pPr>
            <a:r>
              <a:rPr sz="1023" spc="281" baseline="75000" dirty="0">
                <a:latin typeface="Arial"/>
                <a:cs typeface="Arial"/>
              </a:rPr>
              <a:t>∫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84" dirty="0">
                <a:latin typeface="DejaVu Serif"/>
                <a:cs typeface="DejaVu Serif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latin typeface="DejaVu Serif"/>
                <a:cs typeface="DejaVu Serif"/>
              </a:rPr>
              <a:t>tt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682" spc="17" dirty="0">
                <a:latin typeface="Times New Roman"/>
                <a:cs typeface="Times New Roman"/>
              </a:rPr>
              <a:t>))</a:t>
            </a:r>
            <a:r>
              <a:rPr sz="682" spc="17" dirty="0">
                <a:latin typeface="DejaVu Serif"/>
                <a:cs typeface="DejaVu Serif"/>
              </a:rPr>
              <a:t>tt</a:t>
            </a:r>
            <a:r>
              <a:rPr sz="716" spc="25" baseline="31746" dirty="0">
                <a:latin typeface="DejaVu Sans"/>
                <a:cs typeface="DejaVu Sans"/>
              </a:rPr>
              <a:t>j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682" spc="17" dirty="0">
                <a:latin typeface="Times New Roman"/>
                <a:cs typeface="Times New Roman"/>
              </a:rPr>
              <a:t>) </a:t>
            </a:r>
            <a:r>
              <a:rPr sz="682" spc="-41" dirty="0">
                <a:latin typeface="DejaVu Serif"/>
                <a:cs typeface="DejaVu Serif"/>
              </a:rPr>
              <a:t>dx</a:t>
            </a:r>
            <a:endParaRPr sz="682">
              <a:latin typeface="DejaVu Serif"/>
              <a:cs typeface="DejaVu Serif"/>
            </a:endParaRPr>
          </a:p>
          <a:p>
            <a:pPr marL="8659">
              <a:spcBef>
                <a:spcPts val="637"/>
              </a:spcBef>
            </a:pPr>
            <a:r>
              <a:rPr sz="682" spc="14" dirty="0">
                <a:latin typeface="Times New Roman"/>
                <a:cs typeface="Times New Roman"/>
              </a:rPr>
              <a:t>where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u</a:t>
            </a:r>
            <a:r>
              <a:rPr sz="682" spc="7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-37" dirty="0">
                <a:latin typeface="DejaVu Serif"/>
                <a:cs typeface="DejaVu Serif"/>
              </a:rPr>
              <a:t>F </a:t>
            </a:r>
            <a:r>
              <a:rPr sz="716" spc="25" baseline="27777" dirty="0">
                <a:latin typeface="DejaVu Sans"/>
                <a:cs typeface="DejaVu Sans"/>
              </a:rPr>
              <a:t>j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latin typeface="DejaVu Serif"/>
                <a:cs typeface="DejaVu Serif"/>
              </a:rPr>
              <a:t>u</a:t>
            </a:r>
            <a:r>
              <a:rPr sz="682" spc="17" dirty="0">
                <a:latin typeface="Times New Roman"/>
                <a:cs typeface="Times New Roman"/>
              </a:rPr>
              <a:t>),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20" dirty="0">
                <a:latin typeface="Times New Roman"/>
                <a:cs typeface="Times New Roman"/>
              </a:rPr>
              <a:t>introduce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7" dirty="0">
                <a:latin typeface="Times New Roman"/>
                <a:cs typeface="Times New Roman"/>
              </a:rPr>
              <a:t>substitution </a:t>
            </a:r>
            <a:r>
              <a:rPr sz="682" spc="-51" dirty="0">
                <a:latin typeface="DejaVu Serif"/>
                <a:cs typeface="DejaVu Serif"/>
              </a:rPr>
              <a:t>u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-17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DejaVu Serif"/>
                <a:cs typeface="DejaVu Serif"/>
              </a:rPr>
              <a:t>tt</a:t>
            </a:r>
            <a:r>
              <a:rPr sz="682" spc="10" dirty="0">
                <a:latin typeface="Times New Roman"/>
                <a:cs typeface="Times New Roman"/>
              </a:rPr>
              <a:t>(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),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14" dirty="0">
                <a:latin typeface="Times New Roman"/>
                <a:cs typeface="Times New Roman"/>
              </a:rPr>
              <a:t>agree </a:t>
            </a:r>
            <a:r>
              <a:rPr sz="682" spc="34" dirty="0">
                <a:latin typeface="Times New Roman"/>
                <a:cs typeface="Times New Roman"/>
              </a:rPr>
              <a:t>to </a:t>
            </a:r>
            <a:r>
              <a:rPr sz="682" spc="20" dirty="0">
                <a:latin typeface="Times New Roman"/>
                <a:cs typeface="Times New Roman"/>
              </a:rPr>
              <a:t>write</a:t>
            </a:r>
            <a:endParaRPr sz="682">
              <a:latin typeface="Times New Roman"/>
              <a:cs typeface="Times New Roman"/>
            </a:endParaRPr>
          </a:p>
          <a:p>
            <a:pPr algn="ctr">
              <a:spcBef>
                <a:spcPts val="293"/>
              </a:spcBef>
            </a:pPr>
            <a:r>
              <a:rPr sz="682" spc="-68" dirty="0">
                <a:latin typeface="DejaVu Serif"/>
                <a:cs typeface="DejaVu Serif"/>
              </a:rPr>
              <a:t>du</a:t>
            </a:r>
            <a:r>
              <a:rPr sz="682" spc="-34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-7" dirty="0">
                <a:latin typeface="DejaVu Serif"/>
                <a:cs typeface="DejaVu Serif"/>
              </a:rPr>
              <a:t>dtt</a:t>
            </a:r>
            <a:r>
              <a:rPr sz="682" spc="-7" dirty="0">
                <a:latin typeface="Times New Roman"/>
                <a:cs typeface="Times New Roman"/>
              </a:rPr>
              <a:t>(</a:t>
            </a:r>
            <a:r>
              <a:rPr sz="682" spc="-7" dirty="0">
                <a:latin typeface="DejaVu Serif"/>
                <a:cs typeface="DejaVu Serif"/>
              </a:rPr>
              <a:t>x</a:t>
            </a:r>
            <a:r>
              <a:rPr sz="682" spc="-7" dirty="0">
                <a:latin typeface="Times New Roman"/>
                <a:cs typeface="Times New Roman"/>
              </a:rPr>
              <a:t>)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DejaVu Serif"/>
                <a:cs typeface="DejaVu Serif"/>
              </a:rPr>
              <a:t>tt</a:t>
            </a:r>
            <a:r>
              <a:rPr sz="716" spc="25" baseline="31746" dirty="0">
                <a:latin typeface="DejaVu Sans"/>
                <a:cs typeface="DejaVu Sans"/>
              </a:rPr>
              <a:t>j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682" spc="17" dirty="0">
                <a:latin typeface="Times New Roman"/>
                <a:cs typeface="Times New Roman"/>
              </a:rPr>
              <a:t>)</a:t>
            </a:r>
            <a:r>
              <a:rPr sz="682" spc="-58" dirty="0">
                <a:latin typeface="Times New Roman"/>
                <a:cs typeface="Times New Roman"/>
              </a:rPr>
              <a:t> </a:t>
            </a:r>
            <a:r>
              <a:rPr sz="682" spc="-37" dirty="0">
                <a:latin typeface="DejaVu Serif"/>
                <a:cs typeface="DejaVu Serif"/>
              </a:rPr>
              <a:t>dx.</a:t>
            </a:r>
            <a:endParaRPr sz="682">
              <a:latin typeface="DejaVu Serif"/>
              <a:cs typeface="DejaVu Serif"/>
            </a:endParaRPr>
          </a:p>
          <a:p>
            <a:pPr marL="8659">
              <a:spcBef>
                <a:spcPts val="293"/>
              </a:spcBef>
            </a:pPr>
            <a:r>
              <a:rPr sz="682" spc="34" dirty="0">
                <a:latin typeface="Times New Roman"/>
                <a:cs typeface="Times New Roman"/>
              </a:rPr>
              <a:t>Then </a:t>
            </a:r>
            <a:r>
              <a:rPr sz="682" spc="-14" dirty="0">
                <a:latin typeface="Times New Roman"/>
                <a:cs typeface="Times New Roman"/>
              </a:rPr>
              <a:t>we</a:t>
            </a:r>
            <a:r>
              <a:rPr sz="682" spc="72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get</a:t>
            </a:r>
            <a:endParaRPr sz="682">
              <a:latin typeface="Times New Roman"/>
              <a:cs typeface="Times New Roman"/>
            </a:endParaRPr>
          </a:p>
          <a:p>
            <a:pPr algn="ctr">
              <a:spcBef>
                <a:spcPts val="317"/>
              </a:spcBef>
            </a:pPr>
            <a:r>
              <a:rPr sz="1023" spc="281" baseline="75000" dirty="0">
                <a:latin typeface="Arial"/>
                <a:cs typeface="Arial"/>
              </a:rPr>
              <a:t>∫</a:t>
            </a:r>
            <a:r>
              <a:rPr sz="1023" spc="332" baseline="75000" dirty="0">
                <a:latin typeface="Arial"/>
                <a:cs typeface="Arial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latin typeface="DejaVu Serif"/>
                <a:cs typeface="DejaVu Serif"/>
              </a:rPr>
              <a:t>tt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682" spc="17" dirty="0">
                <a:latin typeface="Times New Roman"/>
                <a:cs typeface="Times New Roman"/>
              </a:rPr>
              <a:t>))</a:t>
            </a:r>
            <a:r>
              <a:rPr sz="682" spc="17" dirty="0">
                <a:latin typeface="DejaVu Serif"/>
                <a:cs typeface="DejaVu Serif"/>
              </a:rPr>
              <a:t>tt</a:t>
            </a:r>
            <a:r>
              <a:rPr sz="716" spc="25" baseline="31746" dirty="0">
                <a:latin typeface="DejaVu Sans"/>
                <a:cs typeface="DejaVu Sans"/>
              </a:rPr>
              <a:t>j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682" spc="17" dirty="0">
                <a:latin typeface="Times New Roman"/>
                <a:cs typeface="Times New Roman"/>
              </a:rPr>
              <a:t>)</a:t>
            </a:r>
            <a:r>
              <a:rPr sz="682" spc="-58" dirty="0">
                <a:latin typeface="Times New Roman"/>
                <a:cs typeface="Times New Roman"/>
              </a:rPr>
              <a:t> </a:t>
            </a:r>
            <a:r>
              <a:rPr sz="682" spc="-41" dirty="0">
                <a:latin typeface="DejaVu Serif"/>
                <a:cs typeface="DejaVu Serif"/>
              </a:rPr>
              <a:t>dx</a:t>
            </a:r>
            <a:r>
              <a:rPr sz="682" spc="-31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1023" spc="281" baseline="75000" dirty="0">
                <a:latin typeface="Arial"/>
                <a:cs typeface="Arial"/>
              </a:rPr>
              <a:t>∫</a:t>
            </a:r>
            <a:r>
              <a:rPr sz="1023" spc="332" baseline="75000" dirty="0">
                <a:latin typeface="Arial"/>
                <a:cs typeface="Arial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u</a:t>
            </a:r>
            <a:r>
              <a:rPr sz="682" spc="7" dirty="0">
                <a:latin typeface="Times New Roman"/>
                <a:cs typeface="Times New Roman"/>
              </a:rPr>
              <a:t>)</a:t>
            </a:r>
            <a:r>
              <a:rPr sz="682" spc="-58" dirty="0">
                <a:latin typeface="Times New Roman"/>
                <a:cs typeface="Times New Roman"/>
              </a:rPr>
              <a:t> </a:t>
            </a:r>
            <a:r>
              <a:rPr sz="682" spc="-68" dirty="0">
                <a:latin typeface="DejaVu Serif"/>
                <a:cs typeface="DejaVu Serif"/>
              </a:rPr>
              <a:t>du</a:t>
            </a:r>
            <a:r>
              <a:rPr sz="682" spc="-31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-37" dirty="0">
                <a:latin typeface="DejaVu Serif"/>
                <a:cs typeface="DejaVu Serif"/>
              </a:rPr>
              <a:t>F</a:t>
            </a:r>
            <a:r>
              <a:rPr sz="682" spc="-123" dirty="0">
                <a:latin typeface="DejaVu Serif"/>
                <a:cs typeface="DejaVu Serif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u</a:t>
            </a:r>
            <a:r>
              <a:rPr sz="682" spc="7" dirty="0">
                <a:latin typeface="Times New Roman"/>
                <a:cs typeface="Times New Roman"/>
              </a:rPr>
              <a:t>)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31" dirty="0">
                <a:latin typeface="DejaVu Serif"/>
                <a:cs typeface="DejaVu Serif"/>
              </a:rPr>
              <a:t>C.</a:t>
            </a:r>
            <a:endParaRPr sz="682">
              <a:latin typeface="DejaVu Serif"/>
              <a:cs typeface="DejaVu Serif"/>
            </a:endParaRPr>
          </a:p>
          <a:p>
            <a:pPr marL="8659">
              <a:spcBef>
                <a:spcPts val="494"/>
              </a:spcBef>
            </a:pPr>
            <a:r>
              <a:rPr sz="682" spc="34" dirty="0">
                <a:latin typeface="Times New Roman"/>
                <a:cs typeface="Times New Roman"/>
              </a:rPr>
              <a:t>At the </a:t>
            </a:r>
            <a:r>
              <a:rPr sz="682" spc="20" dirty="0">
                <a:latin typeface="Times New Roman"/>
                <a:cs typeface="Times New Roman"/>
              </a:rPr>
              <a:t>end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4" dirty="0">
                <a:latin typeface="Times New Roman"/>
                <a:cs typeface="Times New Roman"/>
              </a:rPr>
              <a:t>integration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31" dirty="0">
                <a:latin typeface="Times New Roman"/>
                <a:cs typeface="Times New Roman"/>
              </a:rPr>
              <a:t>must </a:t>
            </a:r>
            <a:r>
              <a:rPr sz="682" spc="20" dirty="0">
                <a:latin typeface="Times New Roman"/>
                <a:cs typeface="Times New Roman"/>
              </a:rPr>
              <a:t>remember </a:t>
            </a:r>
            <a:r>
              <a:rPr sz="682" spc="55" dirty="0">
                <a:latin typeface="Times New Roman"/>
                <a:cs typeface="Times New Roman"/>
              </a:rPr>
              <a:t>that </a:t>
            </a:r>
            <a:r>
              <a:rPr sz="682" spc="-51" dirty="0">
                <a:latin typeface="DejaVu Serif"/>
                <a:cs typeface="DejaVu Serif"/>
              </a:rPr>
              <a:t>u </a:t>
            </a:r>
            <a:r>
              <a:rPr sz="682" spc="14" dirty="0">
                <a:latin typeface="Times New Roman"/>
                <a:cs typeface="Times New Roman"/>
              </a:rPr>
              <a:t>really </a:t>
            </a:r>
            <a:r>
              <a:rPr sz="682" spc="31" dirty="0">
                <a:latin typeface="Times New Roman"/>
                <a:cs typeface="Times New Roman"/>
              </a:rPr>
              <a:t>stands </a:t>
            </a:r>
            <a:r>
              <a:rPr sz="682" spc="3" dirty="0">
                <a:latin typeface="Times New Roman"/>
                <a:cs typeface="Times New Roman"/>
              </a:rPr>
              <a:t>for </a:t>
            </a:r>
            <a:r>
              <a:rPr sz="682" spc="10" dirty="0">
                <a:latin typeface="DejaVu Serif"/>
                <a:cs typeface="DejaVu Serif"/>
              </a:rPr>
              <a:t>tt</a:t>
            </a:r>
            <a:r>
              <a:rPr sz="682" spc="10" dirty="0">
                <a:latin typeface="Times New Roman"/>
                <a:cs typeface="Times New Roman"/>
              </a:rPr>
              <a:t>(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), </a:t>
            </a:r>
            <a:r>
              <a:rPr sz="682" dirty="0">
                <a:latin typeface="Times New Roman"/>
                <a:cs typeface="Times New Roman"/>
              </a:rPr>
              <a:t>so</a:t>
            </a:r>
            <a:r>
              <a:rPr sz="682" spc="123" dirty="0">
                <a:latin typeface="Times New Roman"/>
                <a:cs typeface="Times New Roman"/>
              </a:rPr>
              <a:t> </a:t>
            </a:r>
            <a:r>
              <a:rPr sz="682" spc="55" dirty="0">
                <a:latin typeface="Times New Roman"/>
                <a:cs typeface="Times New Roman"/>
              </a:rPr>
              <a:t>that</a:t>
            </a:r>
            <a:endParaRPr sz="682">
              <a:latin typeface="Times New Roman"/>
              <a:cs typeface="Times New Roman"/>
            </a:endParaRPr>
          </a:p>
          <a:p>
            <a:pPr>
              <a:spcBef>
                <a:spcPts val="14"/>
              </a:spcBef>
            </a:pPr>
            <a:endParaRPr sz="545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023" spc="281" baseline="75000" dirty="0">
                <a:latin typeface="Arial"/>
                <a:cs typeface="Arial"/>
              </a:rPr>
              <a:t>∫</a:t>
            </a:r>
            <a:r>
              <a:rPr sz="1023" spc="332" baseline="75000" dirty="0">
                <a:latin typeface="Arial"/>
                <a:cs typeface="Arial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latin typeface="DejaVu Serif"/>
                <a:cs typeface="DejaVu Serif"/>
              </a:rPr>
              <a:t>tt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682" spc="17" dirty="0">
                <a:latin typeface="Times New Roman"/>
                <a:cs typeface="Times New Roman"/>
              </a:rPr>
              <a:t>))</a:t>
            </a:r>
            <a:r>
              <a:rPr sz="682" spc="17" dirty="0">
                <a:latin typeface="DejaVu Serif"/>
                <a:cs typeface="DejaVu Serif"/>
              </a:rPr>
              <a:t>tt</a:t>
            </a:r>
            <a:r>
              <a:rPr sz="716" spc="25" baseline="31746" dirty="0">
                <a:latin typeface="DejaVu Sans"/>
                <a:cs typeface="DejaVu Sans"/>
              </a:rPr>
              <a:t>j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682" spc="17" dirty="0">
                <a:latin typeface="Times New Roman"/>
                <a:cs typeface="Times New Roman"/>
              </a:rPr>
              <a:t>)</a:t>
            </a:r>
            <a:r>
              <a:rPr sz="682" spc="-58" dirty="0">
                <a:latin typeface="Times New Roman"/>
                <a:cs typeface="Times New Roman"/>
              </a:rPr>
              <a:t> </a:t>
            </a:r>
            <a:r>
              <a:rPr sz="682" spc="-41" dirty="0">
                <a:latin typeface="DejaVu Serif"/>
                <a:cs typeface="DejaVu Serif"/>
              </a:rPr>
              <a:t>dx</a:t>
            </a:r>
            <a:r>
              <a:rPr sz="682" spc="-31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-37" dirty="0">
                <a:latin typeface="DejaVu Serif"/>
                <a:cs typeface="DejaVu Serif"/>
              </a:rPr>
              <a:t>F</a:t>
            </a:r>
            <a:r>
              <a:rPr sz="682" spc="-123" dirty="0">
                <a:latin typeface="DejaVu Serif"/>
                <a:cs typeface="DejaVu Serif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u</a:t>
            </a:r>
            <a:r>
              <a:rPr sz="682" spc="7" dirty="0">
                <a:latin typeface="Times New Roman"/>
                <a:cs typeface="Times New Roman"/>
              </a:rPr>
              <a:t>)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37" dirty="0">
                <a:latin typeface="DejaVu Serif"/>
                <a:cs typeface="DejaVu Serif"/>
              </a:rPr>
              <a:t>C</a:t>
            </a:r>
            <a:r>
              <a:rPr sz="682" spc="20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-37" dirty="0">
                <a:latin typeface="DejaVu Serif"/>
                <a:cs typeface="DejaVu Serif"/>
              </a:rPr>
              <a:t>F</a:t>
            </a:r>
            <a:r>
              <a:rPr sz="682" spc="-123" dirty="0">
                <a:latin typeface="DejaVu Serif"/>
                <a:cs typeface="DejaVu Serif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latin typeface="DejaVu Serif"/>
                <a:cs typeface="DejaVu Serif"/>
              </a:rPr>
              <a:t>tt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682" spc="17" dirty="0">
                <a:latin typeface="Times New Roman"/>
                <a:cs typeface="Times New Roman"/>
              </a:rPr>
              <a:t>))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31" dirty="0">
                <a:latin typeface="DejaVu Serif"/>
                <a:cs typeface="DejaVu Serif"/>
              </a:rPr>
              <a:t>C.</a:t>
            </a:r>
            <a:endParaRPr sz="682">
              <a:latin typeface="DejaVu Serif"/>
              <a:cs typeface="DejaVu Serif"/>
            </a:endParaRPr>
          </a:p>
          <a:p>
            <a:pPr marL="8659">
              <a:spcBef>
                <a:spcPts val="641"/>
              </a:spcBef>
            </a:pPr>
            <a:r>
              <a:rPr sz="682" spc="7" dirty="0">
                <a:latin typeface="Times New Roman"/>
                <a:cs typeface="Times New Roman"/>
              </a:rPr>
              <a:t>As </a:t>
            </a:r>
            <a:r>
              <a:rPr sz="682" spc="34" dirty="0">
                <a:latin typeface="Times New Roman"/>
                <a:cs typeface="Times New Roman"/>
              </a:rPr>
              <a:t>an </a:t>
            </a:r>
            <a:r>
              <a:rPr sz="682" spc="17" dirty="0">
                <a:latin typeface="Times New Roman"/>
                <a:cs typeface="Times New Roman"/>
              </a:rPr>
              <a:t>example, </a:t>
            </a:r>
            <a:r>
              <a:rPr sz="682" spc="7" dirty="0">
                <a:latin typeface="Times New Roman"/>
                <a:cs typeface="Times New Roman"/>
              </a:rPr>
              <a:t>let’s </a:t>
            </a:r>
            <a:r>
              <a:rPr sz="682" spc="17" dirty="0">
                <a:latin typeface="Times New Roman"/>
                <a:cs typeface="Times New Roman"/>
              </a:rPr>
              <a:t>do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integral (</a:t>
            </a:r>
            <a:r>
              <a:rPr sz="682" spc="17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58</a:t>
            </a:r>
            <a:r>
              <a:rPr sz="682" spc="17" dirty="0">
                <a:latin typeface="Times New Roman"/>
                <a:cs typeface="Times New Roman"/>
              </a:rPr>
              <a:t>) </a:t>
            </a:r>
            <a:r>
              <a:rPr sz="682" spc="14" dirty="0">
                <a:latin typeface="Times New Roman"/>
                <a:cs typeface="Times New Roman"/>
              </a:rPr>
              <a:t>using </a:t>
            </a:r>
            <a:r>
              <a:rPr sz="682" spc="3" dirty="0">
                <a:latin typeface="Times New Roman"/>
                <a:cs typeface="Times New Roman"/>
              </a:rPr>
              <a:t>Leibniz’ </a:t>
            </a:r>
            <a:r>
              <a:rPr sz="682" spc="27" dirty="0">
                <a:latin typeface="Times New Roman"/>
                <a:cs typeface="Times New Roman"/>
              </a:rPr>
              <a:t>notation. </a:t>
            </a:r>
            <a:r>
              <a:rPr sz="682" spc="-3" dirty="0">
                <a:latin typeface="Times New Roman"/>
                <a:cs typeface="Times New Roman"/>
              </a:rPr>
              <a:t>We </a:t>
            </a:r>
            <a:r>
              <a:rPr sz="682" spc="24" dirty="0">
                <a:latin typeface="Times New Roman"/>
                <a:cs typeface="Times New Roman"/>
              </a:rPr>
              <a:t>want </a:t>
            </a:r>
            <a:r>
              <a:rPr sz="682" spc="34" dirty="0">
                <a:latin typeface="Times New Roman"/>
                <a:cs typeface="Times New Roman"/>
              </a:rPr>
              <a:t>to</a:t>
            </a:r>
            <a:r>
              <a:rPr sz="682" spc="65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find</a:t>
            </a:r>
            <a:endParaRPr sz="682">
              <a:latin typeface="Times New Roman"/>
              <a:cs typeface="Times New Roman"/>
            </a:endParaRPr>
          </a:p>
          <a:p>
            <a:pPr>
              <a:spcBef>
                <a:spcPts val="10"/>
              </a:spcBef>
            </a:pPr>
            <a:endParaRPr sz="545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023" spc="281" baseline="75000" dirty="0">
                <a:latin typeface="Arial"/>
                <a:cs typeface="Arial"/>
              </a:rPr>
              <a:t>∫ </a:t>
            </a:r>
            <a:r>
              <a:rPr sz="682" dirty="0">
                <a:latin typeface="Times New Roman"/>
                <a:cs typeface="Times New Roman"/>
              </a:rPr>
              <a:t>2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17" dirty="0">
                <a:latin typeface="Times New Roman"/>
                <a:cs typeface="Times New Roman"/>
              </a:rPr>
              <a:t>sin(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31746" dirty="0">
                <a:latin typeface="Times New Roman"/>
                <a:cs typeface="Times New Roman"/>
              </a:rPr>
              <a:t>2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123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3) </a:t>
            </a:r>
            <a:r>
              <a:rPr sz="682" spc="-41" dirty="0">
                <a:latin typeface="DejaVu Serif"/>
                <a:cs typeface="DejaVu Serif"/>
              </a:rPr>
              <a:t>dx</a:t>
            </a:r>
            <a:endParaRPr sz="682">
              <a:latin typeface="DejaVu Serif"/>
              <a:cs typeface="DejaVu Serif"/>
            </a:endParaRPr>
          </a:p>
          <a:p>
            <a:pPr marL="11689" marR="6927">
              <a:spcBef>
                <a:spcPts val="685"/>
              </a:spcBef>
            </a:pP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10" dirty="0">
                <a:latin typeface="Times New Roman"/>
                <a:cs typeface="Times New Roman"/>
              </a:rPr>
              <a:t>decide </a:t>
            </a:r>
            <a:r>
              <a:rPr sz="682" spc="34" dirty="0">
                <a:latin typeface="Times New Roman"/>
                <a:cs typeface="Times New Roman"/>
              </a:rPr>
              <a:t>to </a:t>
            </a:r>
            <a:r>
              <a:rPr sz="682" spc="31" dirty="0">
                <a:latin typeface="Times New Roman"/>
                <a:cs typeface="Times New Roman"/>
              </a:rPr>
              <a:t>substitute </a:t>
            </a:r>
            <a:r>
              <a:rPr sz="682" spc="-44" dirty="0">
                <a:latin typeface="DejaVu Serif"/>
                <a:cs typeface="DejaVu Serif"/>
              </a:rPr>
              <a:t>z </a:t>
            </a:r>
            <a:r>
              <a:rPr sz="682" spc="139" dirty="0">
                <a:latin typeface="Times New Roman"/>
                <a:cs typeface="Times New Roman"/>
              </a:rPr>
              <a:t>=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27777" dirty="0">
                <a:latin typeface="Times New Roman"/>
                <a:cs typeface="Times New Roman"/>
              </a:rPr>
              <a:t>2 </a:t>
            </a:r>
            <a:r>
              <a:rPr sz="682" spc="139" dirty="0">
                <a:latin typeface="Times New Roman"/>
                <a:cs typeface="Times New Roman"/>
              </a:rPr>
              <a:t>+ </a:t>
            </a:r>
            <a:r>
              <a:rPr sz="682" spc="-3" dirty="0">
                <a:latin typeface="Times New Roman"/>
                <a:cs typeface="Times New Roman"/>
              </a:rPr>
              <a:t>3 </a:t>
            </a:r>
            <a:r>
              <a:rPr sz="682" spc="34" dirty="0">
                <a:latin typeface="Times New Roman"/>
                <a:cs typeface="Times New Roman"/>
              </a:rPr>
              <a:t>(the </a:t>
            </a:r>
            <a:r>
              <a:rPr sz="682" spc="27" dirty="0">
                <a:latin typeface="Times New Roman"/>
                <a:cs typeface="Times New Roman"/>
              </a:rPr>
              <a:t>substitution </a:t>
            </a:r>
            <a:r>
              <a:rPr sz="682" spc="14" dirty="0">
                <a:latin typeface="Times New Roman"/>
                <a:cs typeface="Times New Roman"/>
              </a:rPr>
              <a:t>variable doesn’t </a:t>
            </a:r>
            <a:r>
              <a:rPr sz="682" spc="7" dirty="0">
                <a:latin typeface="Times New Roman"/>
                <a:cs typeface="Times New Roman"/>
              </a:rPr>
              <a:t>always </a:t>
            </a:r>
            <a:r>
              <a:rPr sz="682" spc="10" dirty="0">
                <a:latin typeface="Times New Roman"/>
                <a:cs typeface="Times New Roman"/>
              </a:rPr>
              <a:t>have </a:t>
            </a:r>
            <a:r>
              <a:rPr sz="682" spc="34" dirty="0">
                <a:latin typeface="Times New Roman"/>
                <a:cs typeface="Times New Roman"/>
              </a:rPr>
              <a:t>to </a:t>
            </a:r>
            <a:r>
              <a:rPr sz="682" spc="24" dirty="0">
                <a:latin typeface="Times New Roman"/>
                <a:cs typeface="Times New Roman"/>
              </a:rPr>
              <a:t>be </a:t>
            </a:r>
            <a:r>
              <a:rPr sz="682" spc="10" dirty="0">
                <a:latin typeface="Times New Roman"/>
                <a:cs typeface="Times New Roman"/>
              </a:rPr>
              <a:t>called </a:t>
            </a:r>
            <a:r>
              <a:rPr sz="682" dirty="0">
                <a:latin typeface="DejaVu Serif"/>
                <a:cs typeface="DejaVu Serif"/>
              </a:rPr>
              <a:t>u</a:t>
            </a:r>
            <a:r>
              <a:rPr sz="682" dirty="0">
                <a:latin typeface="Times New Roman"/>
                <a:cs typeface="Times New Roman"/>
              </a:rPr>
              <a:t>). </a:t>
            </a:r>
            <a:r>
              <a:rPr sz="682" spc="34" dirty="0">
                <a:latin typeface="Times New Roman"/>
                <a:cs typeface="Times New Roman"/>
              </a:rPr>
              <a:t>Then </a:t>
            </a:r>
            <a:r>
              <a:rPr sz="682" spc="-14" dirty="0">
                <a:latin typeface="Times New Roman"/>
                <a:cs typeface="Times New Roman"/>
              </a:rPr>
              <a:t>we  </a:t>
            </a:r>
            <a:r>
              <a:rPr sz="682" spc="24" dirty="0">
                <a:latin typeface="Times New Roman"/>
                <a:cs typeface="Times New Roman"/>
              </a:rPr>
              <a:t>compute</a:t>
            </a:r>
            <a:endParaRPr sz="682">
              <a:latin typeface="Times New Roman"/>
              <a:cs typeface="Times New Roman"/>
            </a:endParaRPr>
          </a:p>
          <a:p>
            <a:pPr algn="ctr">
              <a:spcBef>
                <a:spcPts val="3"/>
              </a:spcBef>
            </a:pPr>
            <a:r>
              <a:rPr sz="682" spc="-65" dirty="0">
                <a:latin typeface="DejaVu Serif"/>
                <a:cs typeface="DejaVu Serif"/>
              </a:rPr>
              <a:t>dz</a:t>
            </a:r>
            <a:r>
              <a:rPr sz="682" spc="-3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DejaVu Serif"/>
                <a:cs typeface="DejaVu Serif"/>
              </a:rPr>
              <a:t>d</a:t>
            </a:r>
            <a:r>
              <a:rPr sz="1023" spc="25" baseline="44444" dirty="0">
                <a:latin typeface="Arial"/>
                <a:cs typeface="Arial"/>
              </a:rPr>
              <a:t>.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31746" dirty="0">
                <a:latin typeface="Times New Roman"/>
                <a:cs typeface="Times New Roman"/>
              </a:rPr>
              <a:t>2</a:t>
            </a:r>
            <a:r>
              <a:rPr sz="716" spc="97" baseline="31746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58" dirty="0">
                <a:latin typeface="Times New Roman"/>
                <a:cs typeface="Times New Roman"/>
              </a:rPr>
              <a:t>3</a:t>
            </a:r>
            <a:r>
              <a:rPr sz="1023" spc="-87" baseline="44444" dirty="0">
                <a:latin typeface="Arial"/>
                <a:cs typeface="Arial"/>
              </a:rPr>
              <a:t>Σ</a:t>
            </a:r>
            <a:r>
              <a:rPr sz="1023" spc="-5" baseline="44444" dirty="0">
                <a:latin typeface="Arial"/>
                <a:cs typeface="Arial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2</a:t>
            </a:r>
            <a:r>
              <a:rPr sz="682" spc="-3" dirty="0">
                <a:latin typeface="DejaVu Serif"/>
                <a:cs typeface="DejaVu Serif"/>
              </a:rPr>
              <a:t>x</a:t>
            </a:r>
            <a:r>
              <a:rPr sz="682" spc="-106" dirty="0">
                <a:latin typeface="DejaVu Serif"/>
                <a:cs typeface="DejaVu Serif"/>
              </a:rPr>
              <a:t> </a:t>
            </a:r>
            <a:r>
              <a:rPr sz="682" spc="-41" dirty="0">
                <a:latin typeface="DejaVu Serif"/>
                <a:cs typeface="DejaVu Serif"/>
              </a:rPr>
              <a:t>dx</a:t>
            </a:r>
            <a:r>
              <a:rPr sz="682" spc="7" dirty="0">
                <a:latin typeface="DejaVu Serif"/>
                <a:cs typeface="DejaVu Serif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and</a:t>
            </a:r>
            <a:r>
              <a:rPr sz="682" spc="164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sin(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31746" dirty="0">
                <a:latin typeface="Times New Roman"/>
                <a:cs typeface="Times New Roman"/>
              </a:rPr>
              <a:t>2</a:t>
            </a:r>
            <a:r>
              <a:rPr sz="716" spc="97" baseline="31746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3)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sin</a:t>
            </a:r>
            <a:r>
              <a:rPr sz="682" spc="-58" dirty="0">
                <a:latin typeface="Times New Roman"/>
                <a:cs typeface="Times New Roman"/>
              </a:rPr>
              <a:t> </a:t>
            </a:r>
            <a:r>
              <a:rPr sz="682" spc="-24" dirty="0">
                <a:latin typeface="DejaVu Serif"/>
                <a:cs typeface="DejaVu Serif"/>
              </a:rPr>
              <a:t>z,</a:t>
            </a:r>
            <a:endParaRPr sz="682">
              <a:latin typeface="DejaVu Serif"/>
              <a:cs typeface="DejaVu Serif"/>
            </a:endParaRPr>
          </a:p>
          <a:p>
            <a:pPr marL="11689">
              <a:spcBef>
                <a:spcPts val="149"/>
              </a:spcBef>
            </a:pPr>
            <a:r>
              <a:rPr sz="682" dirty="0">
                <a:latin typeface="Times New Roman"/>
                <a:cs typeface="Times New Roman"/>
              </a:rPr>
              <a:t>so</a:t>
            </a:r>
            <a:r>
              <a:rPr sz="682" spc="51" dirty="0">
                <a:latin typeface="Times New Roman"/>
                <a:cs typeface="Times New Roman"/>
              </a:rPr>
              <a:t> </a:t>
            </a:r>
            <a:r>
              <a:rPr sz="682" spc="55" dirty="0">
                <a:latin typeface="Times New Roman"/>
                <a:cs typeface="Times New Roman"/>
              </a:rPr>
              <a:t>that</a:t>
            </a:r>
            <a:endParaRPr sz="682">
              <a:latin typeface="Times New Roman"/>
              <a:cs typeface="Times New Roman"/>
            </a:endParaRPr>
          </a:p>
          <a:p>
            <a:pPr algn="ctr">
              <a:spcBef>
                <a:spcPts val="184"/>
              </a:spcBef>
            </a:pPr>
            <a:r>
              <a:rPr sz="1023" spc="281" baseline="75000" dirty="0">
                <a:latin typeface="Arial"/>
                <a:cs typeface="Arial"/>
              </a:rPr>
              <a:t>∫</a:t>
            </a:r>
            <a:r>
              <a:rPr sz="1023" spc="332" baseline="75000" dirty="0">
                <a:latin typeface="Arial"/>
                <a:cs typeface="Arial"/>
              </a:rPr>
              <a:t> </a:t>
            </a:r>
            <a:r>
              <a:rPr sz="682" dirty="0">
                <a:latin typeface="Times New Roman"/>
                <a:cs typeface="Times New Roman"/>
              </a:rPr>
              <a:t>2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106" dirty="0">
                <a:latin typeface="DejaVu Serif"/>
                <a:cs typeface="DejaVu Serif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sin(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31746" dirty="0">
                <a:latin typeface="Times New Roman"/>
                <a:cs typeface="Times New Roman"/>
              </a:rPr>
              <a:t>2</a:t>
            </a:r>
            <a:r>
              <a:rPr sz="716" spc="97" baseline="31746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3)</a:t>
            </a:r>
            <a:r>
              <a:rPr sz="682" spc="-58" dirty="0">
                <a:latin typeface="Times New Roman"/>
                <a:cs typeface="Times New Roman"/>
              </a:rPr>
              <a:t> </a:t>
            </a:r>
            <a:r>
              <a:rPr sz="682" spc="-41" dirty="0">
                <a:latin typeface="DejaVu Serif"/>
                <a:cs typeface="DejaVu Serif"/>
              </a:rPr>
              <a:t>dx</a:t>
            </a:r>
            <a:r>
              <a:rPr sz="682" spc="-31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1023" spc="281" baseline="75000" dirty="0">
                <a:latin typeface="Arial"/>
                <a:cs typeface="Arial"/>
              </a:rPr>
              <a:t>∫</a:t>
            </a:r>
            <a:r>
              <a:rPr sz="1023" spc="332" baseline="75000" dirty="0">
                <a:latin typeface="Arial"/>
                <a:cs typeface="Arial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sin</a:t>
            </a:r>
            <a:r>
              <a:rPr sz="682" spc="-58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erif"/>
                <a:cs typeface="DejaVu Serif"/>
              </a:rPr>
              <a:t>z</a:t>
            </a:r>
            <a:r>
              <a:rPr sz="682" spc="-75" dirty="0">
                <a:latin typeface="DejaVu Serif"/>
                <a:cs typeface="DejaVu Serif"/>
              </a:rPr>
              <a:t> </a:t>
            </a:r>
            <a:r>
              <a:rPr sz="682" spc="-65" dirty="0">
                <a:latin typeface="DejaVu Serif"/>
                <a:cs typeface="DejaVu Serif"/>
              </a:rPr>
              <a:t>dz</a:t>
            </a:r>
            <a:r>
              <a:rPr sz="682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dirty="0">
                <a:latin typeface="Times New Roman"/>
                <a:cs typeface="Times New Roman"/>
              </a:rPr>
              <a:t>cos</a:t>
            </a:r>
            <a:r>
              <a:rPr sz="682" spc="-58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erif"/>
                <a:cs typeface="DejaVu Serif"/>
              </a:rPr>
              <a:t>z</a:t>
            </a:r>
            <a:r>
              <a:rPr sz="682" spc="-41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31" dirty="0">
                <a:latin typeface="DejaVu Serif"/>
                <a:cs typeface="DejaVu Serif"/>
              </a:rPr>
              <a:t>C.</a:t>
            </a:r>
            <a:endParaRPr sz="682">
              <a:latin typeface="DejaVu Serif"/>
              <a:cs typeface="DejaVu Serif"/>
            </a:endParaRPr>
          </a:p>
          <a:p>
            <a:pPr marL="11689">
              <a:spcBef>
                <a:spcPts val="457"/>
              </a:spcBef>
            </a:pPr>
            <a:r>
              <a:rPr sz="682" spc="20" dirty="0">
                <a:latin typeface="Times New Roman"/>
                <a:cs typeface="Times New Roman"/>
              </a:rPr>
              <a:t>Finally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24" dirty="0">
                <a:latin typeface="Times New Roman"/>
                <a:cs typeface="Times New Roman"/>
              </a:rPr>
              <a:t>get rid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7" dirty="0">
                <a:latin typeface="Times New Roman"/>
                <a:cs typeface="Times New Roman"/>
              </a:rPr>
              <a:t>substitution </a:t>
            </a:r>
            <a:r>
              <a:rPr sz="682" spc="14" dirty="0">
                <a:latin typeface="Times New Roman"/>
                <a:cs typeface="Times New Roman"/>
              </a:rPr>
              <a:t>variable </a:t>
            </a:r>
            <a:r>
              <a:rPr sz="682" dirty="0">
                <a:latin typeface="DejaVu Serif"/>
                <a:cs typeface="DejaVu Serif"/>
              </a:rPr>
              <a:t>z</a:t>
            </a:r>
            <a:r>
              <a:rPr sz="682" dirty="0">
                <a:latin typeface="Times New Roman"/>
                <a:cs typeface="Times New Roman"/>
              </a:rPr>
              <a:t>,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-14" dirty="0">
                <a:latin typeface="Times New Roman"/>
                <a:cs typeface="Times New Roman"/>
              </a:rPr>
              <a:t>we</a:t>
            </a:r>
            <a:r>
              <a:rPr sz="682" spc="-27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find</a:t>
            </a:r>
            <a:endParaRPr sz="682">
              <a:latin typeface="Times New Roman"/>
              <a:cs typeface="Times New Roman"/>
            </a:endParaRPr>
          </a:p>
          <a:p>
            <a:pPr algn="ctr">
              <a:spcBef>
                <a:spcPts val="603"/>
              </a:spcBef>
            </a:pPr>
            <a:r>
              <a:rPr sz="1023" spc="281" baseline="75000" dirty="0">
                <a:latin typeface="Arial"/>
                <a:cs typeface="Arial"/>
              </a:rPr>
              <a:t>∫</a:t>
            </a:r>
            <a:r>
              <a:rPr sz="1023" spc="332" baseline="75000" dirty="0">
                <a:latin typeface="Arial"/>
                <a:cs typeface="Arial"/>
              </a:rPr>
              <a:t> </a:t>
            </a:r>
            <a:r>
              <a:rPr sz="682" dirty="0">
                <a:latin typeface="Times New Roman"/>
                <a:cs typeface="Times New Roman"/>
              </a:rPr>
              <a:t>2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106" dirty="0">
                <a:latin typeface="DejaVu Serif"/>
                <a:cs typeface="DejaVu Serif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sin(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31746" dirty="0">
                <a:latin typeface="Times New Roman"/>
                <a:cs typeface="Times New Roman"/>
              </a:rPr>
              <a:t>2</a:t>
            </a:r>
            <a:r>
              <a:rPr sz="716" spc="97" baseline="31746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3)</a:t>
            </a:r>
            <a:r>
              <a:rPr sz="682" spc="-58" dirty="0">
                <a:latin typeface="Times New Roman"/>
                <a:cs typeface="Times New Roman"/>
              </a:rPr>
              <a:t> </a:t>
            </a:r>
            <a:r>
              <a:rPr sz="682" spc="-41" dirty="0">
                <a:latin typeface="DejaVu Serif"/>
                <a:cs typeface="DejaVu Serif"/>
              </a:rPr>
              <a:t>dx</a:t>
            </a:r>
            <a:r>
              <a:rPr sz="682" spc="-31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cos</a:t>
            </a:r>
            <a:r>
              <a:rPr sz="1023" spc="35" baseline="44444" dirty="0">
                <a:latin typeface="Arial"/>
                <a:cs typeface="Arial"/>
              </a:rPr>
              <a:t>.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716" spc="35" baseline="31746" dirty="0">
                <a:latin typeface="Times New Roman"/>
                <a:cs typeface="Times New Roman"/>
              </a:rPr>
              <a:t>2</a:t>
            </a:r>
            <a:r>
              <a:rPr sz="716" spc="97" baseline="31746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58" dirty="0">
                <a:latin typeface="Times New Roman"/>
                <a:cs typeface="Times New Roman"/>
              </a:rPr>
              <a:t>3</a:t>
            </a:r>
            <a:r>
              <a:rPr sz="1023" spc="-87" baseline="44444" dirty="0">
                <a:latin typeface="Arial"/>
                <a:cs typeface="Arial"/>
              </a:rPr>
              <a:t>Σ</a:t>
            </a:r>
            <a:r>
              <a:rPr sz="1023" spc="-61" baseline="44444" dirty="0">
                <a:latin typeface="Arial"/>
                <a:cs typeface="Arial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31" dirty="0">
                <a:latin typeface="DejaVu Serif"/>
                <a:cs typeface="DejaVu Serif"/>
              </a:rPr>
              <a:t>C.</a:t>
            </a:r>
            <a:endParaRPr sz="682">
              <a:latin typeface="DejaVu Serif"/>
              <a:cs typeface="DejaVu Serif"/>
            </a:endParaRPr>
          </a:p>
          <a:p>
            <a:pPr marL="9525" marR="6061" indent="157158" algn="just">
              <a:spcBef>
                <a:spcPts val="811"/>
              </a:spcBef>
            </a:pPr>
            <a:r>
              <a:rPr sz="682" spc="24" dirty="0">
                <a:latin typeface="Times New Roman"/>
                <a:cs typeface="Times New Roman"/>
              </a:rPr>
              <a:t>When </a:t>
            </a:r>
            <a:r>
              <a:rPr sz="682" spc="-17" dirty="0">
                <a:latin typeface="Times New Roman"/>
                <a:cs typeface="Times New Roman"/>
              </a:rPr>
              <a:t>we </a:t>
            </a:r>
            <a:r>
              <a:rPr sz="682" spc="10" dirty="0">
                <a:latin typeface="Times New Roman"/>
                <a:cs typeface="Times New Roman"/>
              </a:rPr>
              <a:t>do </a:t>
            </a:r>
            <a:r>
              <a:rPr sz="682" spc="14" dirty="0">
                <a:latin typeface="Times New Roman"/>
                <a:cs typeface="Times New Roman"/>
              </a:rPr>
              <a:t>integrals in </a:t>
            </a:r>
            <a:r>
              <a:rPr sz="682" spc="24" dirty="0">
                <a:latin typeface="Times New Roman"/>
                <a:cs typeface="Times New Roman"/>
              </a:rPr>
              <a:t>this </a:t>
            </a:r>
            <a:r>
              <a:rPr sz="682" spc="7" dirty="0">
                <a:latin typeface="Times New Roman"/>
                <a:cs typeface="Times New Roman"/>
              </a:rPr>
              <a:t>calculus </a:t>
            </a:r>
            <a:r>
              <a:rPr sz="682" spc="3" dirty="0">
                <a:latin typeface="Times New Roman"/>
                <a:cs typeface="Times New Roman"/>
              </a:rPr>
              <a:t>class, </a:t>
            </a:r>
            <a:r>
              <a:rPr sz="682" spc="-17" dirty="0">
                <a:latin typeface="Times New Roman"/>
                <a:cs typeface="Times New Roman"/>
              </a:rPr>
              <a:t>we </a:t>
            </a:r>
            <a:r>
              <a:rPr sz="682" spc="3" dirty="0">
                <a:latin typeface="Times New Roman"/>
                <a:cs typeface="Times New Roman"/>
              </a:rPr>
              <a:t>always </a:t>
            </a:r>
            <a:r>
              <a:rPr sz="682" spc="20" dirty="0">
                <a:latin typeface="Times New Roman"/>
                <a:cs typeface="Times New Roman"/>
              </a:rPr>
              <a:t>get rid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31" dirty="0">
                <a:latin typeface="Times New Roman"/>
                <a:cs typeface="Times New Roman"/>
              </a:rPr>
              <a:t>the </a:t>
            </a:r>
            <a:r>
              <a:rPr sz="682" spc="27" dirty="0">
                <a:latin typeface="Times New Roman"/>
                <a:cs typeface="Times New Roman"/>
              </a:rPr>
              <a:t>substitution </a:t>
            </a:r>
            <a:r>
              <a:rPr sz="682" spc="10" dirty="0">
                <a:latin typeface="Times New Roman"/>
                <a:cs typeface="Times New Roman"/>
              </a:rPr>
              <a:t>variable </a:t>
            </a:r>
            <a:r>
              <a:rPr sz="682" spc="14" dirty="0">
                <a:latin typeface="Times New Roman"/>
                <a:cs typeface="Times New Roman"/>
              </a:rPr>
              <a:t>because </a:t>
            </a:r>
            <a:r>
              <a:rPr sz="682" spc="31" dirty="0">
                <a:latin typeface="Times New Roman"/>
                <a:cs typeface="Times New Roman"/>
              </a:rPr>
              <a:t>it </a:t>
            </a:r>
            <a:r>
              <a:rPr sz="682" spc="-3" dirty="0">
                <a:latin typeface="Times New Roman"/>
                <a:cs typeface="Times New Roman"/>
              </a:rPr>
              <a:t>is </a:t>
            </a:r>
            <a:r>
              <a:rPr sz="682" spc="31" dirty="0">
                <a:latin typeface="Times New Roman"/>
                <a:cs typeface="Times New Roman"/>
              </a:rPr>
              <a:t>a  </a:t>
            </a:r>
            <a:r>
              <a:rPr sz="682" spc="7" dirty="0">
                <a:latin typeface="Times New Roman"/>
                <a:cs typeface="Times New Roman"/>
              </a:rPr>
              <a:t>variable </a:t>
            </a:r>
            <a:r>
              <a:rPr sz="682" spc="-20" dirty="0">
                <a:latin typeface="Times New Roman"/>
                <a:cs typeface="Times New Roman"/>
              </a:rPr>
              <a:t>we </a:t>
            </a:r>
            <a:r>
              <a:rPr sz="682" spc="10" dirty="0">
                <a:latin typeface="Times New Roman"/>
                <a:cs typeface="Times New Roman"/>
              </a:rPr>
              <a:t>invented, </a:t>
            </a:r>
            <a:r>
              <a:rPr sz="682" spc="27" dirty="0">
                <a:latin typeface="Times New Roman"/>
                <a:cs typeface="Times New Roman"/>
              </a:rPr>
              <a:t>and </a:t>
            </a:r>
            <a:r>
              <a:rPr sz="682" dirty="0">
                <a:latin typeface="Times New Roman"/>
                <a:cs typeface="Times New Roman"/>
              </a:rPr>
              <a:t>which </a:t>
            </a:r>
            <a:r>
              <a:rPr sz="682" spc="7" dirty="0">
                <a:latin typeface="Times New Roman"/>
                <a:cs typeface="Times New Roman"/>
              </a:rPr>
              <a:t>does </a:t>
            </a:r>
            <a:r>
              <a:rPr sz="682" spc="27" dirty="0">
                <a:latin typeface="Times New Roman"/>
                <a:cs typeface="Times New Roman"/>
              </a:rPr>
              <a:t>not </a:t>
            </a:r>
            <a:r>
              <a:rPr sz="682" spc="24" dirty="0">
                <a:latin typeface="Times New Roman"/>
                <a:cs typeface="Times New Roman"/>
              </a:rPr>
              <a:t>appear </a:t>
            </a:r>
            <a:r>
              <a:rPr sz="682" spc="10" dirty="0">
                <a:latin typeface="Times New Roman"/>
                <a:cs typeface="Times New Roman"/>
              </a:rPr>
              <a:t>in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7" dirty="0">
                <a:latin typeface="Times New Roman"/>
                <a:cs typeface="Times New Roman"/>
              </a:rPr>
              <a:t>original </a:t>
            </a:r>
            <a:r>
              <a:rPr sz="682" spc="10" dirty="0">
                <a:latin typeface="Times New Roman"/>
                <a:cs typeface="Times New Roman"/>
              </a:rPr>
              <a:t>problem. </a:t>
            </a:r>
            <a:r>
              <a:rPr sz="682" spc="37" dirty="0">
                <a:latin typeface="Times New Roman"/>
                <a:cs typeface="Times New Roman"/>
              </a:rPr>
              <a:t>But </a:t>
            </a:r>
            <a:r>
              <a:rPr sz="682" spc="-17" dirty="0">
                <a:latin typeface="Times New Roman"/>
                <a:cs typeface="Times New Roman"/>
              </a:rPr>
              <a:t>if </a:t>
            </a:r>
            <a:r>
              <a:rPr sz="682" dirty="0">
                <a:latin typeface="Times New Roman"/>
                <a:cs typeface="Times New Roman"/>
              </a:rPr>
              <a:t>you </a:t>
            </a:r>
            <a:r>
              <a:rPr sz="682" spc="17" dirty="0">
                <a:latin typeface="Times New Roman"/>
                <a:cs typeface="Times New Roman"/>
              </a:rPr>
              <a:t>are </a:t>
            </a:r>
            <a:r>
              <a:rPr sz="682" spc="7" dirty="0">
                <a:latin typeface="Times New Roman"/>
                <a:cs typeface="Times New Roman"/>
              </a:rPr>
              <a:t>doing </a:t>
            </a:r>
            <a:r>
              <a:rPr sz="682" spc="27" dirty="0">
                <a:latin typeface="Times New Roman"/>
                <a:cs typeface="Times New Roman"/>
              </a:rPr>
              <a:t>an </a:t>
            </a:r>
            <a:r>
              <a:rPr sz="682" spc="14" dirty="0">
                <a:latin typeface="Times New Roman"/>
                <a:cs typeface="Times New Roman"/>
              </a:rPr>
              <a:t>integral </a:t>
            </a:r>
            <a:r>
              <a:rPr sz="682" dirty="0">
                <a:latin typeface="Times New Roman"/>
                <a:cs typeface="Times New Roman"/>
              </a:rPr>
              <a:t>which  </a:t>
            </a:r>
            <a:r>
              <a:rPr sz="682" spc="31" dirty="0">
                <a:latin typeface="Times New Roman"/>
                <a:cs typeface="Times New Roman"/>
              </a:rPr>
              <a:t>appears </a:t>
            </a:r>
            <a:r>
              <a:rPr sz="682" spc="17" dirty="0">
                <a:latin typeface="Times New Roman"/>
                <a:cs typeface="Times New Roman"/>
              </a:rPr>
              <a:t>in </a:t>
            </a:r>
            <a:r>
              <a:rPr sz="682" spc="10" dirty="0">
                <a:latin typeface="Times New Roman"/>
                <a:cs typeface="Times New Roman"/>
              </a:rPr>
              <a:t>some </a:t>
            </a:r>
            <a:r>
              <a:rPr sz="682" spc="14" dirty="0">
                <a:latin typeface="Times New Roman"/>
                <a:cs typeface="Times New Roman"/>
              </a:rPr>
              <a:t>longer discussion </a:t>
            </a:r>
            <a:r>
              <a:rPr sz="682" spc="-10" dirty="0">
                <a:latin typeface="Times New Roman"/>
                <a:cs typeface="Times New Roman"/>
              </a:rPr>
              <a:t>of </a:t>
            </a:r>
            <a:r>
              <a:rPr sz="682" spc="37" dirty="0">
                <a:latin typeface="Times New Roman"/>
                <a:cs typeface="Times New Roman"/>
              </a:rPr>
              <a:t>a </a:t>
            </a:r>
            <a:r>
              <a:rPr sz="682" spc="7" dirty="0">
                <a:latin typeface="Times New Roman"/>
                <a:cs typeface="Times New Roman"/>
              </a:rPr>
              <a:t>real-life </a:t>
            </a:r>
            <a:r>
              <a:rPr sz="682" spc="24" dirty="0">
                <a:latin typeface="Times New Roman"/>
                <a:cs typeface="Times New Roman"/>
              </a:rPr>
              <a:t>(or </a:t>
            </a:r>
            <a:r>
              <a:rPr sz="682" spc="20" dirty="0">
                <a:latin typeface="Times New Roman"/>
                <a:cs typeface="Times New Roman"/>
              </a:rPr>
              <a:t>real-lab) </a:t>
            </a:r>
            <a:r>
              <a:rPr sz="682" spc="27" dirty="0">
                <a:latin typeface="Times New Roman"/>
                <a:cs typeface="Times New Roman"/>
              </a:rPr>
              <a:t>situation, </a:t>
            </a:r>
            <a:r>
              <a:rPr sz="682" spc="37" dirty="0">
                <a:latin typeface="Times New Roman"/>
                <a:cs typeface="Times New Roman"/>
              </a:rPr>
              <a:t>then it </a:t>
            </a:r>
            <a:r>
              <a:rPr sz="682" spc="24" dirty="0">
                <a:latin typeface="Times New Roman"/>
                <a:cs typeface="Times New Roman"/>
              </a:rPr>
              <a:t>may </a:t>
            </a:r>
            <a:r>
              <a:rPr sz="682" spc="27" dirty="0">
                <a:latin typeface="Times New Roman"/>
                <a:cs typeface="Times New Roman"/>
              </a:rPr>
              <a:t>be </a:t>
            </a:r>
            <a:r>
              <a:rPr sz="682" spc="58" dirty="0">
                <a:latin typeface="Times New Roman"/>
                <a:cs typeface="Times New Roman"/>
              </a:rPr>
              <a:t>that </a:t>
            </a:r>
            <a:r>
              <a:rPr sz="682" spc="37" dirty="0">
                <a:latin typeface="Times New Roman"/>
                <a:cs typeface="Times New Roman"/>
              </a:rPr>
              <a:t>the </a:t>
            </a:r>
            <a:r>
              <a:rPr sz="682" spc="31" dirty="0">
                <a:latin typeface="Times New Roman"/>
                <a:cs typeface="Times New Roman"/>
              </a:rPr>
              <a:t>substitution  </a:t>
            </a:r>
            <a:r>
              <a:rPr sz="682" spc="10" dirty="0">
                <a:latin typeface="Times New Roman"/>
                <a:cs typeface="Times New Roman"/>
              </a:rPr>
              <a:t>variable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actually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has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31" dirty="0">
                <a:latin typeface="Times New Roman"/>
                <a:cs typeface="Times New Roman"/>
              </a:rPr>
              <a:t>a</a:t>
            </a:r>
            <a:r>
              <a:rPr sz="682" spc="61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meaning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(e.g.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31" dirty="0">
                <a:latin typeface="Times New Roman"/>
                <a:cs typeface="Times New Roman"/>
              </a:rPr>
              <a:t>“the</a:t>
            </a:r>
            <a:r>
              <a:rPr sz="682" spc="61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effective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stoichiometric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modality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-17" dirty="0">
                <a:latin typeface="Times New Roman"/>
                <a:cs typeface="Times New Roman"/>
              </a:rPr>
              <a:t>of</a:t>
            </a:r>
            <a:r>
              <a:rPr sz="682" spc="61" dirty="0">
                <a:latin typeface="Times New Roman"/>
                <a:cs typeface="Times New Roman"/>
              </a:rPr>
              <a:t> </a:t>
            </a:r>
            <a:r>
              <a:rPr sz="682" spc="37" dirty="0">
                <a:latin typeface="Times New Roman"/>
                <a:cs typeface="Times New Roman"/>
              </a:rPr>
              <a:t>CQF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self-inhibition”)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in</a:t>
            </a:r>
            <a:r>
              <a:rPr sz="682" spc="61" dirty="0">
                <a:latin typeface="Times New Roman"/>
                <a:cs typeface="Times New Roman"/>
              </a:rPr>
              <a:t> </a:t>
            </a:r>
            <a:r>
              <a:rPr sz="682" spc="3" dirty="0">
                <a:latin typeface="Times New Roman"/>
                <a:cs typeface="Times New Roman"/>
              </a:rPr>
              <a:t>which</a:t>
            </a:r>
            <a:endParaRPr sz="682">
              <a:latin typeface="Times New Roman"/>
              <a:cs typeface="Times New Roman"/>
            </a:endParaRPr>
          </a:p>
          <a:p>
            <a:pPr>
              <a:spcBef>
                <a:spcPts val="7"/>
              </a:spcBef>
            </a:pPr>
            <a:endParaRPr sz="682">
              <a:latin typeface="Times New Roman"/>
              <a:cs typeface="Times New Roman"/>
            </a:endParaRPr>
          </a:p>
          <a:p>
            <a:pPr marL="167116"/>
            <a:r>
              <a:rPr sz="716" spc="46" baseline="23809" dirty="0">
                <a:latin typeface="Times New Roman"/>
                <a:cs typeface="Times New Roman"/>
              </a:rPr>
              <a:t>2 </a:t>
            </a:r>
            <a:r>
              <a:rPr sz="545" spc="14" dirty="0">
                <a:latin typeface="Times New Roman"/>
                <a:cs typeface="Times New Roman"/>
              </a:rPr>
              <a:t>You </a:t>
            </a:r>
            <a:r>
              <a:rPr sz="545" i="1" spc="-10" dirty="0">
                <a:latin typeface="Trebuchet MS"/>
                <a:cs typeface="Trebuchet MS"/>
              </a:rPr>
              <a:t>will </a:t>
            </a:r>
            <a:r>
              <a:rPr sz="545" spc="48" dirty="0">
                <a:latin typeface="Times New Roman"/>
                <a:cs typeface="Times New Roman"/>
              </a:rPr>
              <a:t>start </a:t>
            </a:r>
            <a:r>
              <a:rPr sz="545" spc="27" dirty="0">
                <a:latin typeface="Times New Roman"/>
                <a:cs typeface="Times New Roman"/>
              </a:rPr>
              <a:t>noticing </a:t>
            </a:r>
            <a:r>
              <a:rPr sz="545" spc="34" dirty="0">
                <a:latin typeface="Times New Roman"/>
                <a:cs typeface="Times New Roman"/>
              </a:rPr>
              <a:t>things </a:t>
            </a:r>
            <a:r>
              <a:rPr sz="545" spc="10" dirty="0">
                <a:latin typeface="Times New Roman"/>
                <a:cs typeface="Times New Roman"/>
              </a:rPr>
              <a:t>like </a:t>
            </a:r>
            <a:r>
              <a:rPr sz="545" spc="34" dirty="0">
                <a:latin typeface="Times New Roman"/>
                <a:cs typeface="Times New Roman"/>
              </a:rPr>
              <a:t>this after </a:t>
            </a:r>
            <a:r>
              <a:rPr sz="545" spc="27" dirty="0">
                <a:latin typeface="Times New Roman"/>
                <a:cs typeface="Times New Roman"/>
              </a:rPr>
              <a:t>doing </a:t>
            </a:r>
            <a:r>
              <a:rPr sz="545" spc="20" dirty="0">
                <a:latin typeface="Times New Roman"/>
                <a:cs typeface="Times New Roman"/>
              </a:rPr>
              <a:t>several</a:t>
            </a:r>
            <a:r>
              <a:rPr sz="545" spc="95" dirty="0">
                <a:latin typeface="Times New Roman"/>
                <a:cs typeface="Times New Roman"/>
              </a:rPr>
              <a:t> </a:t>
            </a:r>
            <a:r>
              <a:rPr sz="545" spc="27" dirty="0">
                <a:latin typeface="Times New Roman"/>
                <a:cs typeface="Times New Roman"/>
              </a:rPr>
              <a:t>examples.</a:t>
            </a:r>
            <a:endParaRPr sz="545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027100" y="6180596"/>
            <a:ext cx="138113" cy="64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318">
              <a:lnSpc>
                <a:spcPts val="522"/>
              </a:lnSpc>
            </a:pPr>
            <a:fld id="{81D60167-4931-47E6-BA6A-407CBD079E47}" type="slidenum">
              <a:rPr sz="477" spc="31" dirty="0">
                <a:latin typeface="Times New Roman"/>
                <a:cs typeface="Times New Roman"/>
              </a:rPr>
              <a:pPr marL="17318">
                <a:lnSpc>
                  <a:spcPts val="522"/>
                </a:lnSpc>
              </a:pPr>
              <a:t>2</a:t>
            </a:fld>
            <a:endParaRPr sz="477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38643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58871" y="614799"/>
            <a:ext cx="4072803" cy="40014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 marR="3464" indent="2165">
              <a:spcBef>
                <a:spcPts val="65"/>
              </a:spcBef>
            </a:pPr>
            <a:r>
              <a:rPr sz="682" spc="14" dirty="0">
                <a:latin typeface="Times New Roman"/>
                <a:cs typeface="Times New Roman"/>
              </a:rPr>
              <a:t>case </a:t>
            </a:r>
            <a:r>
              <a:rPr sz="682" spc="17" dirty="0">
                <a:latin typeface="Times New Roman"/>
                <a:cs typeface="Times New Roman"/>
              </a:rPr>
              <a:t>you </a:t>
            </a:r>
            <a:r>
              <a:rPr sz="682" spc="31" dirty="0">
                <a:latin typeface="Times New Roman"/>
                <a:cs typeface="Times New Roman"/>
              </a:rPr>
              <a:t>may want </a:t>
            </a:r>
            <a:r>
              <a:rPr sz="682" spc="41" dirty="0">
                <a:latin typeface="Times New Roman"/>
                <a:cs typeface="Times New Roman"/>
              </a:rPr>
              <a:t>to </a:t>
            </a:r>
            <a:r>
              <a:rPr sz="682" spc="17" dirty="0">
                <a:latin typeface="Times New Roman"/>
                <a:cs typeface="Times New Roman"/>
              </a:rPr>
              <a:t>skip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31" dirty="0">
                <a:latin typeface="Times New Roman"/>
                <a:cs typeface="Times New Roman"/>
              </a:rPr>
              <a:t>last step </a:t>
            </a:r>
            <a:r>
              <a:rPr sz="682" spc="41" dirty="0">
                <a:latin typeface="Times New Roman"/>
                <a:cs typeface="Times New Roman"/>
              </a:rPr>
              <a:t>and </a:t>
            </a:r>
            <a:r>
              <a:rPr sz="682" spc="7" dirty="0">
                <a:latin typeface="Times New Roman"/>
                <a:cs typeface="Times New Roman"/>
              </a:rPr>
              <a:t>leave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24" dirty="0">
                <a:latin typeface="Times New Roman"/>
                <a:cs typeface="Times New Roman"/>
              </a:rPr>
              <a:t>integral </a:t>
            </a:r>
            <a:r>
              <a:rPr sz="682" spc="20" dirty="0">
                <a:latin typeface="Times New Roman"/>
                <a:cs typeface="Times New Roman"/>
              </a:rPr>
              <a:t>in </a:t>
            </a:r>
            <a:r>
              <a:rPr sz="682" spc="34" dirty="0">
                <a:latin typeface="Times New Roman"/>
                <a:cs typeface="Times New Roman"/>
              </a:rPr>
              <a:t>terms </a:t>
            </a:r>
            <a:r>
              <a:rPr sz="682" spc="-7" dirty="0">
                <a:latin typeface="Times New Roman"/>
                <a:cs typeface="Times New Roman"/>
              </a:rPr>
              <a:t>of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24" dirty="0">
                <a:latin typeface="Times New Roman"/>
                <a:cs typeface="Times New Roman"/>
              </a:rPr>
              <a:t>(meaningful) </a:t>
            </a:r>
            <a:r>
              <a:rPr sz="682" spc="34" dirty="0">
                <a:latin typeface="Times New Roman"/>
                <a:cs typeface="Times New Roman"/>
              </a:rPr>
              <a:t>substitution  </a:t>
            </a:r>
            <a:r>
              <a:rPr sz="682" spc="14" dirty="0">
                <a:latin typeface="Times New Roman"/>
                <a:cs typeface="Times New Roman"/>
              </a:rPr>
              <a:t>variable.</a:t>
            </a:r>
            <a:endParaRPr sz="682">
              <a:latin typeface="Times New Roman"/>
              <a:cs typeface="Times New Roman"/>
            </a:endParaRPr>
          </a:p>
          <a:p>
            <a:pPr marL="165816">
              <a:spcBef>
                <a:spcPts val="603"/>
              </a:spcBef>
            </a:pPr>
            <a:r>
              <a:rPr sz="682" b="1" spc="-31" dirty="0">
                <a:latin typeface="Georgia"/>
                <a:cs typeface="Georgia"/>
              </a:rPr>
              <a:t>8.3. </a:t>
            </a:r>
            <a:r>
              <a:rPr sz="682" b="1" spc="-14" dirty="0">
                <a:latin typeface="Georgia"/>
                <a:cs typeface="Georgia"/>
              </a:rPr>
              <a:t>Substitution </a:t>
            </a:r>
            <a:r>
              <a:rPr sz="682" b="1" spc="-37" dirty="0">
                <a:latin typeface="Georgia"/>
                <a:cs typeface="Georgia"/>
              </a:rPr>
              <a:t>for </a:t>
            </a:r>
            <a:r>
              <a:rPr sz="682" b="1" spc="-27" dirty="0">
                <a:latin typeface="Georgia"/>
                <a:cs typeface="Georgia"/>
              </a:rPr>
              <a:t>deftnite </a:t>
            </a:r>
            <a:r>
              <a:rPr sz="682" b="1" spc="-24" dirty="0">
                <a:latin typeface="Georgia"/>
                <a:cs typeface="Georgia"/>
              </a:rPr>
              <a:t>integrals. </a:t>
            </a:r>
            <a:r>
              <a:rPr sz="682" spc="14" dirty="0">
                <a:latin typeface="Times New Roman"/>
                <a:cs typeface="Times New Roman"/>
              </a:rPr>
              <a:t>For </a:t>
            </a:r>
            <a:r>
              <a:rPr sz="682" spc="10" dirty="0">
                <a:latin typeface="Times New Roman"/>
                <a:cs typeface="Times New Roman"/>
              </a:rPr>
              <a:t>definite </a:t>
            </a:r>
            <a:r>
              <a:rPr sz="682" spc="17" dirty="0">
                <a:latin typeface="Times New Roman"/>
                <a:cs typeface="Times New Roman"/>
              </a:rPr>
              <a:t>integrals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chain</a:t>
            </a:r>
            <a:r>
              <a:rPr sz="682" spc="99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rule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94935" y="1007013"/>
            <a:ext cx="111702" cy="245988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marR="3464" indent="24245">
              <a:lnSpc>
                <a:spcPct val="113100"/>
              </a:lnSpc>
              <a:spcBef>
                <a:spcPts val="68"/>
              </a:spcBef>
            </a:pPr>
            <a:r>
              <a:rPr sz="682" u="sng" spc="-85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 </a:t>
            </a:r>
            <a:r>
              <a:rPr sz="682" spc="-85" dirty="0">
                <a:latin typeface="DejaVu Serif"/>
                <a:cs typeface="DejaVu Serif"/>
              </a:rPr>
              <a:t> </a:t>
            </a:r>
            <a:r>
              <a:rPr sz="682" spc="-41" dirty="0">
                <a:latin typeface="DejaVu Serif"/>
                <a:cs typeface="DejaVu Serif"/>
              </a:rPr>
              <a:t>dx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99494" y="1009506"/>
            <a:ext cx="41520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66703" algn="l"/>
              </a:tabLst>
            </a:pPr>
            <a:r>
              <a:rPr sz="682" spc="119" dirty="0">
                <a:latin typeface="Arial"/>
                <a:cs typeface="Arial"/>
              </a:rPr>
              <a:t>.	</a:t>
            </a:r>
            <a:r>
              <a:rPr sz="682" spc="-112" dirty="0">
                <a:latin typeface="Arial"/>
                <a:cs typeface="Arial"/>
              </a:rPr>
              <a:t>Σ</a:t>
            </a:r>
            <a:endParaRPr sz="682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79834" y="1069642"/>
            <a:ext cx="1007052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51550" algn="l"/>
                <a:tab pos="978018" algn="l"/>
              </a:tabLst>
            </a:pPr>
            <a:r>
              <a:rPr sz="477" spc="24" dirty="0">
                <a:latin typeface="DejaVu Sans"/>
                <a:cs typeface="DejaVu Sans"/>
              </a:rPr>
              <a:t>j	j	j</a:t>
            </a:r>
            <a:endParaRPr sz="477">
              <a:latin typeface="DejaVu Sans"/>
              <a:cs typeface="DejaVu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39030" y="1079376"/>
            <a:ext cx="166860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37" dirty="0">
                <a:latin typeface="DejaVu Serif"/>
                <a:cs typeface="DejaVu Serif"/>
              </a:rPr>
              <a:t>F</a:t>
            </a:r>
            <a:r>
              <a:rPr sz="682" spc="-123" dirty="0">
                <a:latin typeface="DejaVu Serif"/>
                <a:cs typeface="DejaVu Serif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latin typeface="DejaVu Serif"/>
                <a:cs typeface="DejaVu Serif"/>
              </a:rPr>
              <a:t>tt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682" spc="17" dirty="0">
                <a:latin typeface="Times New Roman"/>
                <a:cs typeface="Times New Roman"/>
              </a:rPr>
              <a:t>))</a:t>
            </a:r>
            <a:r>
              <a:rPr sz="682" spc="143" dirty="0">
                <a:latin typeface="Times New Roman"/>
                <a:cs typeface="Times New Roman"/>
              </a:rPr>
              <a:t> =</a:t>
            </a:r>
            <a:r>
              <a:rPr sz="682" spc="20" dirty="0">
                <a:latin typeface="Times New Roman"/>
                <a:cs typeface="Times New Roman"/>
              </a:rPr>
              <a:t> </a:t>
            </a:r>
            <a:r>
              <a:rPr sz="682" spc="-37" dirty="0">
                <a:latin typeface="DejaVu Serif"/>
                <a:cs typeface="DejaVu Serif"/>
              </a:rPr>
              <a:t>F</a:t>
            </a:r>
            <a:r>
              <a:rPr sz="682" spc="72" dirty="0">
                <a:latin typeface="DejaVu Serif"/>
                <a:cs typeface="DejaVu Serif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(</a:t>
            </a:r>
            <a:r>
              <a:rPr sz="682" spc="10" dirty="0">
                <a:latin typeface="DejaVu Serif"/>
                <a:cs typeface="DejaVu Serif"/>
              </a:rPr>
              <a:t>tt</a:t>
            </a:r>
            <a:r>
              <a:rPr sz="682" spc="10" dirty="0">
                <a:latin typeface="Times New Roman"/>
                <a:cs typeface="Times New Roman"/>
              </a:rPr>
              <a:t>(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))</a:t>
            </a:r>
            <a:r>
              <a:rPr sz="682" spc="10" dirty="0">
                <a:latin typeface="DejaVu Serif"/>
                <a:cs typeface="DejaVu Serif"/>
              </a:rPr>
              <a:t>tt</a:t>
            </a:r>
            <a:r>
              <a:rPr sz="682" spc="-27" dirty="0">
                <a:latin typeface="DejaVu Serif"/>
                <a:cs typeface="DejaVu Serif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</a:t>
            </a:r>
            <a:r>
              <a:rPr sz="682" spc="20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(</a:t>
            </a:r>
            <a:r>
              <a:rPr sz="682" spc="10" dirty="0">
                <a:latin typeface="DejaVu Serif"/>
                <a:cs typeface="DejaVu Serif"/>
              </a:rPr>
              <a:t>tt</a:t>
            </a:r>
            <a:r>
              <a:rPr sz="682" spc="10" dirty="0">
                <a:latin typeface="Times New Roman"/>
                <a:cs typeface="Times New Roman"/>
              </a:rPr>
              <a:t>(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))</a:t>
            </a:r>
            <a:r>
              <a:rPr sz="682" spc="10" dirty="0">
                <a:latin typeface="DejaVu Serif"/>
                <a:cs typeface="DejaVu Serif"/>
              </a:rPr>
              <a:t>tt</a:t>
            </a:r>
            <a:r>
              <a:rPr sz="682" spc="-24" dirty="0">
                <a:latin typeface="DejaVu Serif"/>
                <a:cs typeface="DejaVu Serif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61114" y="1243318"/>
            <a:ext cx="28185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7" dirty="0">
                <a:latin typeface="Times New Roman"/>
                <a:cs typeface="Times New Roman"/>
              </a:rPr>
              <a:t>implies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276763" y="1289333"/>
            <a:ext cx="6537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87" dirty="0">
                <a:latin typeface="Arial"/>
                <a:cs typeface="Arial"/>
              </a:rPr>
              <a:t>∫</a:t>
            </a:r>
            <a:endParaRPr sz="682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63025" y="1336541"/>
            <a:ext cx="48058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-68" dirty="0">
                <a:latin typeface="DejaVu Serif"/>
                <a:cs typeface="DejaVu Serif"/>
              </a:rPr>
              <a:t>b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782731" y="1397017"/>
            <a:ext cx="37234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24" dirty="0">
                <a:latin typeface="DejaVu Sans"/>
                <a:cs typeface="DejaVu Sans"/>
              </a:rPr>
              <a:t>j</a:t>
            </a:r>
            <a:endParaRPr sz="477">
              <a:latin typeface="DejaVu Sans"/>
              <a:cs typeface="DejaVu San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412053" y="1406750"/>
            <a:ext cx="150321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7" dirty="0">
                <a:latin typeface="DejaVu Serif"/>
                <a:cs typeface="DejaVu Serif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(</a:t>
            </a:r>
            <a:r>
              <a:rPr sz="682" spc="10" dirty="0">
                <a:latin typeface="DejaVu Serif"/>
                <a:cs typeface="DejaVu Serif"/>
              </a:rPr>
              <a:t>tt</a:t>
            </a:r>
            <a:r>
              <a:rPr sz="682" spc="10" dirty="0">
                <a:latin typeface="Times New Roman"/>
                <a:cs typeface="Times New Roman"/>
              </a:rPr>
              <a:t>(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))</a:t>
            </a:r>
            <a:r>
              <a:rPr sz="682" spc="10" dirty="0">
                <a:latin typeface="DejaVu Serif"/>
                <a:cs typeface="DejaVu Serif"/>
              </a:rPr>
              <a:t>tt</a:t>
            </a:r>
            <a:r>
              <a:rPr sz="682" spc="-27" dirty="0">
                <a:latin typeface="DejaVu Serif"/>
                <a:cs typeface="DejaVu Serif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</a:t>
            </a:r>
            <a:r>
              <a:rPr sz="682" spc="-61" dirty="0">
                <a:latin typeface="Times New Roman"/>
                <a:cs typeface="Times New Roman"/>
              </a:rPr>
              <a:t> </a:t>
            </a:r>
            <a:r>
              <a:rPr sz="682" spc="-41" dirty="0">
                <a:latin typeface="DejaVu Serif"/>
                <a:cs typeface="DejaVu Serif"/>
              </a:rPr>
              <a:t>dx</a:t>
            </a:r>
            <a:r>
              <a:rPr sz="682" spc="-31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4" dirty="0">
                <a:latin typeface="Times New Roman"/>
                <a:cs typeface="Times New Roman"/>
              </a:rPr>
              <a:t> </a:t>
            </a:r>
            <a:r>
              <a:rPr sz="682" spc="-37" dirty="0">
                <a:latin typeface="DejaVu Serif"/>
                <a:cs typeface="DejaVu Serif"/>
              </a:rPr>
              <a:t>F</a:t>
            </a:r>
            <a:r>
              <a:rPr sz="682" spc="-123" dirty="0">
                <a:latin typeface="DejaVu Serif"/>
                <a:cs typeface="DejaVu Serif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tt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b</a:t>
            </a:r>
            <a:r>
              <a:rPr sz="682" spc="-3" dirty="0">
                <a:latin typeface="Times New Roman"/>
                <a:cs typeface="Times New Roman"/>
              </a:rPr>
              <a:t>))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72" dirty="0">
                <a:latin typeface="DejaVu Sans"/>
                <a:cs typeface="DejaVu Sans"/>
              </a:rPr>
              <a:t> </a:t>
            </a:r>
            <a:r>
              <a:rPr sz="682" spc="-37" dirty="0">
                <a:latin typeface="DejaVu Serif"/>
                <a:cs typeface="DejaVu Serif"/>
              </a:rPr>
              <a:t>F</a:t>
            </a:r>
            <a:r>
              <a:rPr sz="682" spc="-123" dirty="0">
                <a:latin typeface="DejaVu Serif"/>
                <a:cs typeface="DejaVu Serif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tt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a</a:t>
            </a:r>
            <a:r>
              <a:rPr sz="682" spc="7" dirty="0">
                <a:latin typeface="Times New Roman"/>
                <a:cs typeface="Times New Roman"/>
              </a:rPr>
              <a:t>))</a:t>
            </a:r>
            <a:r>
              <a:rPr sz="682" spc="7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058005" y="1511230"/>
            <a:ext cx="1321810" cy="1750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R="3464" algn="r">
              <a:lnSpc>
                <a:spcPts val="525"/>
              </a:lnSpc>
              <a:spcBef>
                <a:spcPts val="65"/>
              </a:spcBef>
            </a:pPr>
            <a:r>
              <a:rPr sz="477" spc="7" dirty="0">
                <a:latin typeface="DejaVu Serif"/>
                <a:cs typeface="DejaVu Serif"/>
              </a:rPr>
              <a:t>a</a:t>
            </a:r>
            <a:endParaRPr sz="477">
              <a:latin typeface="DejaVu Serif"/>
              <a:cs typeface="DejaVu Serif"/>
            </a:endParaRPr>
          </a:p>
          <a:p>
            <a:pPr marL="8659">
              <a:lnSpc>
                <a:spcPts val="770"/>
              </a:lnSpc>
            </a:pPr>
            <a:r>
              <a:rPr sz="682" spc="7" dirty="0">
                <a:latin typeface="Times New Roman"/>
                <a:cs typeface="Times New Roman"/>
              </a:rPr>
              <a:t>which </a:t>
            </a:r>
            <a:r>
              <a:rPr sz="682" spc="10" dirty="0">
                <a:latin typeface="Times New Roman"/>
                <a:cs typeface="Times New Roman"/>
              </a:rPr>
              <a:t>you </a:t>
            </a:r>
            <a:r>
              <a:rPr sz="682" spc="24" dirty="0">
                <a:latin typeface="Times New Roman"/>
                <a:cs typeface="Times New Roman"/>
              </a:rPr>
              <a:t>can </a:t>
            </a:r>
            <a:r>
              <a:rPr sz="682" spc="7" dirty="0">
                <a:latin typeface="Times New Roman"/>
                <a:cs typeface="Times New Roman"/>
              </a:rPr>
              <a:t>also </a:t>
            </a:r>
            <a:r>
              <a:rPr sz="682" spc="20" dirty="0">
                <a:latin typeface="Times New Roman"/>
                <a:cs typeface="Times New Roman"/>
              </a:rPr>
              <a:t>write </a:t>
            </a:r>
            <a:r>
              <a:rPr sz="682" spc="17" dirty="0">
                <a:latin typeface="Times New Roman"/>
                <a:cs typeface="Times New Roman"/>
              </a:rPr>
              <a:t>as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061114" y="1775021"/>
            <a:ext cx="17101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7" dirty="0">
                <a:latin typeface="Times New Roman"/>
                <a:cs typeface="Times New Roman"/>
              </a:rPr>
              <a:t>(59)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26007" y="1657595"/>
            <a:ext cx="6537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87" dirty="0">
                <a:latin typeface="Arial"/>
                <a:cs typeface="Arial"/>
              </a:rPr>
              <a:t>∫</a:t>
            </a:r>
            <a:endParaRPr sz="682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412278" y="1704804"/>
            <a:ext cx="48058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-68" dirty="0">
                <a:latin typeface="DejaVu Serif"/>
                <a:cs typeface="DejaVu Serif"/>
              </a:rPr>
              <a:t>b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892796" y="1765279"/>
            <a:ext cx="37234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24" dirty="0">
                <a:latin typeface="DejaVu Sans"/>
                <a:cs typeface="DejaVu Sans"/>
              </a:rPr>
              <a:t>j</a:t>
            </a:r>
            <a:endParaRPr sz="477">
              <a:latin typeface="DejaVu Sans"/>
              <a:cs typeface="DejaVu San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522127" y="1775021"/>
            <a:ext cx="72823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50" dirty="0">
                <a:latin typeface="DejaVu Serif"/>
                <a:cs typeface="DejaVu Serif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(</a:t>
            </a:r>
            <a:r>
              <a:rPr sz="682" spc="10" dirty="0">
                <a:latin typeface="DejaVu Serif"/>
                <a:cs typeface="DejaVu Serif"/>
              </a:rPr>
              <a:t>tt</a:t>
            </a:r>
            <a:r>
              <a:rPr sz="682" spc="10" dirty="0">
                <a:latin typeface="Times New Roman"/>
                <a:cs typeface="Times New Roman"/>
              </a:rPr>
              <a:t>(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))</a:t>
            </a:r>
            <a:r>
              <a:rPr sz="682" spc="10" dirty="0">
                <a:latin typeface="DejaVu Serif"/>
                <a:cs typeface="DejaVu Serif"/>
              </a:rPr>
              <a:t>tt</a:t>
            </a:r>
            <a:r>
              <a:rPr sz="682" spc="-34" dirty="0">
                <a:latin typeface="DejaVu Serif"/>
                <a:cs typeface="DejaVu Serif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</a:t>
            </a:r>
            <a:r>
              <a:rPr sz="682" spc="-65" dirty="0">
                <a:latin typeface="Times New Roman"/>
                <a:cs typeface="Times New Roman"/>
              </a:rPr>
              <a:t> </a:t>
            </a:r>
            <a:r>
              <a:rPr sz="682" spc="-41" dirty="0">
                <a:latin typeface="DejaVu Serif"/>
                <a:cs typeface="DejaVu Serif"/>
              </a:rPr>
              <a:t>dx</a:t>
            </a:r>
            <a:r>
              <a:rPr sz="682" spc="-37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257007" y="1657595"/>
            <a:ext cx="6537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87" dirty="0">
                <a:latin typeface="Arial"/>
                <a:cs typeface="Arial"/>
              </a:rPr>
              <a:t>∫</a:t>
            </a:r>
            <a:endParaRPr sz="682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343277" y="1704804"/>
            <a:ext cx="155431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41" dirty="0">
                <a:latin typeface="DejaVu Serif"/>
                <a:cs typeface="DejaVu Serif"/>
              </a:rPr>
              <a:t>G</a:t>
            </a:r>
            <a:r>
              <a:rPr sz="477" spc="51" dirty="0">
                <a:latin typeface="Times New Roman"/>
                <a:cs typeface="Times New Roman"/>
              </a:rPr>
              <a:t>(</a:t>
            </a:r>
            <a:r>
              <a:rPr sz="477" spc="-68" dirty="0">
                <a:latin typeface="DejaVu Serif"/>
                <a:cs typeface="DejaVu Serif"/>
              </a:rPr>
              <a:t>b</a:t>
            </a:r>
            <a:r>
              <a:rPr sz="477" spc="51" dirty="0">
                <a:latin typeface="Times New Roman"/>
                <a:cs typeface="Times New Roman"/>
              </a:rPr>
              <a:t>)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562422" y="1775021"/>
            <a:ext cx="318222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64" dirty="0">
                <a:latin typeface="DejaVu Serif"/>
                <a:cs typeface="DejaVu Serif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u</a:t>
            </a:r>
            <a:r>
              <a:rPr sz="682" spc="7" dirty="0">
                <a:latin typeface="Times New Roman"/>
                <a:cs typeface="Times New Roman"/>
              </a:rPr>
              <a:t>)</a:t>
            </a:r>
            <a:r>
              <a:rPr sz="682" spc="-85" dirty="0">
                <a:latin typeface="Times New Roman"/>
                <a:cs typeface="Times New Roman"/>
              </a:rPr>
              <a:t> </a:t>
            </a:r>
            <a:r>
              <a:rPr sz="682" spc="-55" dirty="0">
                <a:latin typeface="DejaVu Serif"/>
                <a:cs typeface="DejaVu Serif"/>
              </a:rPr>
              <a:t>du.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216397" y="1879500"/>
            <a:ext cx="2783031" cy="24965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165915">
              <a:spcBef>
                <a:spcPts val="65"/>
              </a:spcBef>
              <a:tabLst>
                <a:tab pos="2096743" algn="l"/>
              </a:tabLst>
            </a:pPr>
            <a:r>
              <a:rPr sz="477" spc="65" dirty="0">
                <a:latin typeface="DejaVu Serif"/>
                <a:cs typeface="DejaVu Serif"/>
              </a:rPr>
              <a:t>x</a:t>
            </a:r>
            <a:r>
              <a:rPr sz="477" spc="65" dirty="0">
                <a:latin typeface="Times New Roman"/>
                <a:cs typeface="Times New Roman"/>
              </a:rPr>
              <a:t>=</a:t>
            </a:r>
            <a:r>
              <a:rPr sz="477" spc="65" dirty="0">
                <a:latin typeface="DejaVu Serif"/>
                <a:cs typeface="DejaVu Serif"/>
              </a:rPr>
              <a:t>a	</a:t>
            </a:r>
            <a:r>
              <a:rPr sz="477" spc="51" dirty="0">
                <a:latin typeface="DejaVu Serif"/>
                <a:cs typeface="DejaVu Serif"/>
              </a:rPr>
              <a:t>u</a:t>
            </a:r>
            <a:r>
              <a:rPr sz="477" spc="51" dirty="0">
                <a:latin typeface="Times New Roman"/>
                <a:cs typeface="Times New Roman"/>
              </a:rPr>
              <a:t>=</a:t>
            </a:r>
            <a:r>
              <a:rPr sz="477" spc="51" dirty="0">
                <a:latin typeface="DejaVu Serif"/>
                <a:cs typeface="DejaVu Serif"/>
              </a:rPr>
              <a:t>G</a:t>
            </a:r>
            <a:r>
              <a:rPr sz="477" spc="51" dirty="0">
                <a:latin typeface="Times New Roman"/>
                <a:cs typeface="Times New Roman"/>
              </a:rPr>
              <a:t>(</a:t>
            </a:r>
            <a:r>
              <a:rPr sz="477" spc="51" dirty="0">
                <a:latin typeface="DejaVu Serif"/>
                <a:cs typeface="DejaVu Serif"/>
              </a:rPr>
              <a:t>a</a:t>
            </a:r>
            <a:r>
              <a:rPr sz="477" spc="51" dirty="0">
                <a:latin typeface="Times New Roman"/>
                <a:cs typeface="Times New Roman"/>
              </a:rPr>
              <a:t>)</a:t>
            </a:r>
            <a:endParaRPr sz="477">
              <a:latin typeface="Times New Roman"/>
              <a:cs typeface="Times New Roman"/>
            </a:endParaRPr>
          </a:p>
          <a:p>
            <a:pPr>
              <a:spcBef>
                <a:spcPts val="20"/>
              </a:spcBef>
            </a:pPr>
            <a:endParaRPr sz="409">
              <a:latin typeface="Times New Roman"/>
              <a:cs typeface="Times New Roman"/>
            </a:endParaRPr>
          </a:p>
          <a:p>
            <a:pPr marL="8659">
              <a:spcBef>
                <a:spcPts val="3"/>
              </a:spcBef>
            </a:pPr>
            <a:r>
              <a:rPr sz="682" b="1" spc="-37" dirty="0">
                <a:latin typeface="Georgia"/>
                <a:cs typeface="Georgia"/>
              </a:rPr>
              <a:t>8.4. </a:t>
            </a:r>
            <a:r>
              <a:rPr sz="682" b="1" spc="-17" dirty="0">
                <a:latin typeface="Georgia"/>
                <a:cs typeface="Georgia"/>
              </a:rPr>
              <a:t>Example </a:t>
            </a:r>
            <a:r>
              <a:rPr sz="682" b="1" spc="-37" dirty="0">
                <a:latin typeface="Georgia"/>
                <a:cs typeface="Georgia"/>
              </a:rPr>
              <a:t>of </a:t>
            </a:r>
            <a:r>
              <a:rPr sz="682" b="1" spc="-17" dirty="0">
                <a:latin typeface="Georgia"/>
                <a:cs typeface="Georgia"/>
              </a:rPr>
              <a:t>substitution </a:t>
            </a:r>
            <a:r>
              <a:rPr sz="682" b="1" spc="-31" dirty="0">
                <a:latin typeface="Georgia"/>
                <a:cs typeface="Georgia"/>
              </a:rPr>
              <a:t>in </a:t>
            </a:r>
            <a:r>
              <a:rPr sz="682" b="1" spc="-27" dirty="0">
                <a:latin typeface="Georgia"/>
                <a:cs typeface="Georgia"/>
              </a:rPr>
              <a:t>a deftnite </a:t>
            </a:r>
            <a:r>
              <a:rPr sz="682" b="1" spc="-20" dirty="0">
                <a:latin typeface="Georgia"/>
                <a:cs typeface="Georgia"/>
              </a:rPr>
              <a:t>integral. </a:t>
            </a:r>
            <a:r>
              <a:rPr sz="682" spc="7" dirty="0">
                <a:latin typeface="Times New Roman"/>
                <a:cs typeface="Times New Roman"/>
              </a:rPr>
              <a:t>Let’s</a:t>
            </a:r>
            <a:r>
              <a:rPr sz="682" spc="14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compute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822754" y="2094109"/>
            <a:ext cx="6537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87" dirty="0">
                <a:latin typeface="Arial"/>
                <a:cs typeface="Arial"/>
              </a:rPr>
              <a:t>∫</a:t>
            </a:r>
            <a:endParaRPr sz="682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909024" y="2141317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1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870681" y="2316014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0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972452" y="2153173"/>
            <a:ext cx="397019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lnSpc>
                <a:spcPts val="637"/>
              </a:lnSpc>
              <a:spcBef>
                <a:spcPts val="65"/>
              </a:spcBef>
              <a:tabLst>
                <a:tab pos="245046" algn="l"/>
              </a:tabLst>
            </a:pP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 </a:t>
            </a:r>
            <a:r>
              <a:rPr sz="682" u="sng" spc="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	</a:t>
            </a:r>
            <a:endParaRPr sz="682">
              <a:latin typeface="DejaVu Serif"/>
              <a:cs typeface="DejaVu Serif"/>
            </a:endParaRPr>
          </a:p>
          <a:p>
            <a:pPr marL="8659">
              <a:lnSpc>
                <a:spcPts val="637"/>
              </a:lnSpc>
            </a:pPr>
            <a:r>
              <a:rPr sz="1023" spc="-5" baseline="-38888" dirty="0">
                <a:latin typeface="Times New Roman"/>
                <a:cs typeface="Times New Roman"/>
              </a:rPr>
              <a:t>1 </a:t>
            </a:r>
            <a:r>
              <a:rPr sz="1023" spc="215" baseline="-38888" dirty="0">
                <a:latin typeface="Times New Roman"/>
                <a:cs typeface="Times New Roman"/>
              </a:rPr>
              <a:t>+</a:t>
            </a:r>
            <a:r>
              <a:rPr sz="1023" baseline="-38888" dirty="0">
                <a:latin typeface="Times New Roman"/>
                <a:cs typeface="Times New Roman"/>
              </a:rPr>
              <a:t> </a:t>
            </a:r>
            <a:r>
              <a:rPr sz="1023" spc="25" baseline="-38888" dirty="0">
                <a:latin typeface="DejaVu Serif"/>
                <a:cs typeface="DejaVu Serif"/>
              </a:rPr>
              <a:t>x</a:t>
            </a:r>
            <a:r>
              <a:rPr sz="716" spc="25" baseline="-31746" dirty="0">
                <a:latin typeface="Times New Roman"/>
                <a:cs typeface="Times New Roman"/>
              </a:rPr>
              <a:t>2 </a:t>
            </a:r>
            <a:r>
              <a:rPr sz="682" spc="-37" dirty="0">
                <a:latin typeface="DejaVu Serif"/>
                <a:cs typeface="DejaVu Serif"/>
              </a:rPr>
              <a:t>dx,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061114" y="2405213"/>
            <a:ext cx="369093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4" dirty="0">
                <a:latin typeface="Times New Roman"/>
                <a:cs typeface="Times New Roman"/>
              </a:rPr>
              <a:t>using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7" dirty="0">
                <a:latin typeface="Times New Roman"/>
                <a:cs typeface="Times New Roman"/>
              </a:rPr>
              <a:t>substitution </a:t>
            </a:r>
            <a:r>
              <a:rPr sz="682" spc="-51" dirty="0">
                <a:latin typeface="DejaVu Serif"/>
                <a:cs typeface="DejaVu Serif"/>
              </a:rPr>
              <a:t>u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10" dirty="0">
                <a:latin typeface="DejaVu Serif"/>
                <a:cs typeface="DejaVu Serif"/>
              </a:rPr>
              <a:t>tt</a:t>
            </a:r>
            <a:r>
              <a:rPr sz="682" spc="10" dirty="0">
                <a:latin typeface="Times New Roman"/>
                <a:cs typeface="Times New Roman"/>
              </a:rPr>
              <a:t>(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-3" dirty="0">
                <a:latin typeface="Times New Roman"/>
                <a:cs typeface="Times New Roman"/>
              </a:rPr>
              <a:t>1 </a:t>
            </a:r>
            <a:r>
              <a:rPr sz="682" spc="143" dirty="0">
                <a:latin typeface="Times New Roman"/>
                <a:cs typeface="Times New Roman"/>
              </a:rPr>
              <a:t>+ </a:t>
            </a:r>
            <a:r>
              <a:rPr sz="682" spc="27" dirty="0">
                <a:latin typeface="DejaVu Serif"/>
                <a:cs typeface="DejaVu Serif"/>
              </a:rPr>
              <a:t>x</a:t>
            </a:r>
            <a:r>
              <a:rPr sz="716" spc="41" baseline="27777" dirty="0">
                <a:latin typeface="Times New Roman"/>
                <a:cs typeface="Times New Roman"/>
              </a:rPr>
              <a:t>2</a:t>
            </a:r>
            <a:r>
              <a:rPr sz="682" spc="27" dirty="0">
                <a:latin typeface="Times New Roman"/>
                <a:cs typeface="Times New Roman"/>
              </a:rPr>
              <a:t>. </a:t>
            </a:r>
            <a:r>
              <a:rPr sz="682" spc="3" dirty="0">
                <a:latin typeface="Times New Roman"/>
                <a:cs typeface="Times New Roman"/>
              </a:rPr>
              <a:t>Since </a:t>
            </a:r>
            <a:r>
              <a:rPr sz="682" spc="-68" dirty="0">
                <a:latin typeface="DejaVu Serif"/>
                <a:cs typeface="DejaVu Serif"/>
              </a:rPr>
              <a:t>du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-3" dirty="0">
                <a:latin typeface="Times New Roman"/>
                <a:cs typeface="Times New Roman"/>
              </a:rPr>
              <a:t>2</a:t>
            </a:r>
            <a:r>
              <a:rPr sz="682" spc="-3" dirty="0">
                <a:latin typeface="DejaVu Serif"/>
                <a:cs typeface="DejaVu Serif"/>
              </a:rPr>
              <a:t>x </a:t>
            </a:r>
            <a:r>
              <a:rPr sz="682" spc="-24" dirty="0">
                <a:latin typeface="DejaVu Serif"/>
                <a:cs typeface="DejaVu Serif"/>
              </a:rPr>
              <a:t>dx</a:t>
            </a:r>
            <a:r>
              <a:rPr sz="682" spc="-24" dirty="0">
                <a:latin typeface="Times New Roman"/>
                <a:cs typeface="Times New Roman"/>
              </a:rPr>
              <a:t>,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associated </a:t>
            </a:r>
            <a:r>
              <a:rPr sz="682" b="1" i="1" spc="51" dirty="0">
                <a:latin typeface="Times New Roman"/>
                <a:cs typeface="Times New Roman"/>
              </a:rPr>
              <a:t>indefinite </a:t>
            </a:r>
            <a:r>
              <a:rPr sz="682" spc="17" dirty="0">
                <a:latin typeface="Times New Roman"/>
                <a:cs typeface="Times New Roman"/>
              </a:rPr>
              <a:t>integral</a:t>
            </a:r>
            <a:r>
              <a:rPr sz="682" spc="-65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is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682130" y="2530700"/>
            <a:ext cx="25414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45046" algn="l"/>
              </a:tabLst>
            </a:pP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 </a:t>
            </a:r>
            <a:r>
              <a:rPr sz="682" u="sng" spc="78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	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682130" y="2648239"/>
            <a:ext cx="21517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119" dirty="0">
                <a:latin typeface="Times New Roman"/>
                <a:cs typeface="Times New Roman"/>
              </a:rPr>
              <a:t>1</a:t>
            </a:r>
            <a:r>
              <a:rPr sz="682" u="heavy" spc="-119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65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5847899" y="2776234"/>
            <a:ext cx="51089" cy="10391"/>
          </a:xfrm>
          <a:custGeom>
            <a:avLst/>
            <a:gdLst/>
            <a:ahLst/>
            <a:cxnLst/>
            <a:rect l="l" t="t" r="r" b="b"/>
            <a:pathLst>
              <a:path w="74929" h="15239">
                <a:moveTo>
                  <a:pt x="0" y="15176"/>
                </a:moveTo>
                <a:lnTo>
                  <a:pt x="74803" y="15176"/>
                </a:lnTo>
                <a:lnTo>
                  <a:pt x="74803" y="0"/>
                </a:lnTo>
                <a:lnTo>
                  <a:pt x="0" y="0"/>
                </a:lnTo>
                <a:lnTo>
                  <a:pt x="0" y="151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0" name="object 30"/>
          <p:cNvSpPr txBox="1"/>
          <p:nvPr/>
        </p:nvSpPr>
        <p:spPr>
          <a:xfrm>
            <a:off x="5671774" y="2691656"/>
            <a:ext cx="27492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37" dirty="0">
                <a:latin typeface="Arial"/>
                <a:cs typeface="Arial"/>
              </a:rPr>
              <a:t>s </a:t>
            </a:r>
            <a:r>
              <a:rPr sz="682" spc="78" dirty="0">
                <a:latin typeface="Arial"/>
                <a:cs typeface="Arial"/>
              </a:rPr>
              <a:t>˛</a:t>
            </a:r>
            <a:r>
              <a:rPr sz="682" u="sng" spc="78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¸</a:t>
            </a:r>
            <a:r>
              <a:rPr sz="682" spc="95" dirty="0">
                <a:latin typeface="Arial"/>
                <a:cs typeface="Arial"/>
              </a:rPr>
              <a:t> </a:t>
            </a:r>
            <a:r>
              <a:rPr sz="682" spc="-37" dirty="0">
                <a:latin typeface="Arial"/>
                <a:cs typeface="Arial"/>
              </a:rPr>
              <a:t>x</a:t>
            </a:r>
            <a:endParaRPr sz="682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785736" y="2802850"/>
            <a:ext cx="46759" cy="60757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341" spc="58" dirty="0">
                <a:latin typeface="Times New Roman"/>
                <a:cs typeface="Times New Roman"/>
              </a:rPr>
              <a:t>1</a:t>
            </a:r>
            <a:endParaRPr sz="341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782168" y="2846812"/>
            <a:ext cx="54119" cy="60757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341" i="1" spc="95" dirty="0">
                <a:latin typeface="Arial"/>
                <a:cs typeface="Arial"/>
              </a:rPr>
              <a:t>u</a:t>
            </a:r>
            <a:endParaRPr sz="341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6005945" y="2709871"/>
            <a:ext cx="0" cy="10391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76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4" name="object 34"/>
          <p:cNvSpPr/>
          <p:nvPr/>
        </p:nvSpPr>
        <p:spPr>
          <a:xfrm>
            <a:off x="6084890" y="2709871"/>
            <a:ext cx="0" cy="10391"/>
          </a:xfrm>
          <a:custGeom>
            <a:avLst/>
            <a:gdLst/>
            <a:ahLst/>
            <a:cxnLst/>
            <a:rect l="l" t="t" r="r" b="b"/>
            <a:pathLst>
              <a:path h="15239">
                <a:moveTo>
                  <a:pt x="0" y="15176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5" name="object 35"/>
          <p:cNvSpPr txBox="1"/>
          <p:nvPr/>
        </p:nvSpPr>
        <p:spPr>
          <a:xfrm>
            <a:off x="5880008" y="2625292"/>
            <a:ext cx="25327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2</a:t>
            </a:r>
            <a:r>
              <a:rPr sz="477" spc="173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Arial"/>
                <a:cs typeface="Arial"/>
              </a:rPr>
              <a:t>s˛¸x</a:t>
            </a:r>
            <a:endParaRPr sz="682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981214" y="2730352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1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5989874" y="2811797"/>
            <a:ext cx="34636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43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8" name="object 38"/>
          <p:cNvSpPr txBox="1"/>
          <p:nvPr/>
        </p:nvSpPr>
        <p:spPr>
          <a:xfrm>
            <a:off x="5981214" y="2794066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2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025948" y="2764313"/>
            <a:ext cx="94384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-7" dirty="0">
                <a:latin typeface="DejaVu Serif"/>
                <a:cs typeface="DejaVu Serif"/>
              </a:rPr>
              <a:t>du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241074" y="2580974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1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6249733" y="2662419"/>
            <a:ext cx="34636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43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2" name="object 42"/>
          <p:cNvSpPr txBox="1"/>
          <p:nvPr/>
        </p:nvSpPr>
        <p:spPr>
          <a:xfrm>
            <a:off x="6241074" y="2644687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2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571129" y="2471636"/>
            <a:ext cx="794472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737302" algn="l"/>
              </a:tabLst>
            </a:pPr>
            <a:r>
              <a:rPr sz="682" spc="187" dirty="0">
                <a:latin typeface="Arial"/>
                <a:cs typeface="Arial"/>
              </a:rPr>
              <a:t>∫	∫</a:t>
            </a:r>
            <a:endParaRPr sz="682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411190" y="2648239"/>
            <a:ext cx="6667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51" dirty="0">
                <a:latin typeface="DejaVu Serif"/>
                <a:cs typeface="DejaVu Serif"/>
              </a:rPr>
              <a:t>u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957809" y="2530701"/>
            <a:ext cx="663286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R="149365" algn="r">
              <a:lnSpc>
                <a:spcPts val="637"/>
              </a:lnSpc>
              <a:spcBef>
                <a:spcPts val="65"/>
              </a:spcBef>
            </a:pP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endParaRPr sz="682">
              <a:latin typeface="Times New Roman"/>
              <a:cs typeface="Times New Roman"/>
            </a:endParaRPr>
          </a:p>
          <a:p>
            <a:pPr marL="8659">
              <a:lnSpc>
                <a:spcPts val="637"/>
              </a:lnSpc>
              <a:tabLst>
                <a:tab pos="535983" algn="l"/>
              </a:tabLst>
            </a:pP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106" dirty="0">
                <a:latin typeface="DejaVu Serif"/>
                <a:cs typeface="DejaVu Serif"/>
              </a:rPr>
              <a:t> </a:t>
            </a:r>
            <a:r>
              <a:rPr sz="682" spc="-41" dirty="0">
                <a:latin typeface="DejaVu Serif"/>
                <a:cs typeface="DejaVu Serif"/>
              </a:rPr>
              <a:t>dx</a:t>
            </a:r>
            <a:r>
              <a:rPr sz="682" spc="-31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dirty="0">
                <a:latin typeface="Times New Roman"/>
                <a:cs typeface="Times New Roman"/>
              </a:rPr>
              <a:t>	</a:t>
            </a:r>
            <a:r>
              <a:rPr sz="682" spc="-55" dirty="0">
                <a:latin typeface="DejaVu Serif"/>
                <a:cs typeface="DejaVu Serif"/>
              </a:rPr>
              <a:t>du.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058005" y="2921866"/>
            <a:ext cx="4084926" cy="32320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1689" marR="3464" indent="-3464" algn="just">
              <a:spcBef>
                <a:spcPts val="65"/>
              </a:spcBef>
            </a:pPr>
            <a:r>
              <a:rPr sz="682" spc="-3" dirty="0">
                <a:latin typeface="Times New Roman"/>
                <a:cs typeface="Times New Roman"/>
              </a:rPr>
              <a:t>To </a:t>
            </a:r>
            <a:r>
              <a:rPr sz="682" dirty="0">
                <a:latin typeface="Times New Roman"/>
                <a:cs typeface="Times New Roman"/>
              </a:rPr>
              <a:t>find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7" dirty="0">
                <a:latin typeface="Times New Roman"/>
                <a:cs typeface="Times New Roman"/>
              </a:rPr>
              <a:t>definite </a:t>
            </a:r>
            <a:r>
              <a:rPr sz="682" spc="14" dirty="0">
                <a:latin typeface="Times New Roman"/>
                <a:cs typeface="Times New Roman"/>
              </a:rPr>
              <a:t>integral </a:t>
            </a:r>
            <a:r>
              <a:rPr sz="682" dirty="0">
                <a:latin typeface="Times New Roman"/>
                <a:cs typeface="Times New Roman"/>
              </a:rPr>
              <a:t>you </a:t>
            </a:r>
            <a:r>
              <a:rPr sz="682" spc="24" dirty="0">
                <a:latin typeface="Times New Roman"/>
                <a:cs typeface="Times New Roman"/>
              </a:rPr>
              <a:t>must </a:t>
            </a:r>
            <a:r>
              <a:rPr sz="682" spc="17" dirty="0">
                <a:latin typeface="Times New Roman"/>
                <a:cs typeface="Times New Roman"/>
              </a:rPr>
              <a:t>compute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dirty="0">
                <a:latin typeface="Times New Roman"/>
                <a:cs typeface="Times New Roman"/>
              </a:rPr>
              <a:t>new </a:t>
            </a:r>
            <a:r>
              <a:rPr sz="682" spc="17" dirty="0">
                <a:latin typeface="Times New Roman"/>
                <a:cs typeface="Times New Roman"/>
              </a:rPr>
              <a:t>integration bounds </a:t>
            </a:r>
            <a:r>
              <a:rPr sz="682" spc="7" dirty="0">
                <a:latin typeface="DejaVu Serif"/>
                <a:cs typeface="DejaVu Serif"/>
              </a:rPr>
              <a:t>tt</a:t>
            </a:r>
            <a:r>
              <a:rPr sz="682" spc="7" dirty="0">
                <a:latin typeface="Times New Roman"/>
                <a:cs typeface="Times New Roman"/>
              </a:rPr>
              <a:t>(0) </a:t>
            </a:r>
            <a:r>
              <a:rPr sz="682" spc="27" dirty="0">
                <a:latin typeface="Times New Roman"/>
                <a:cs typeface="Times New Roman"/>
              </a:rPr>
              <a:t>and </a:t>
            </a:r>
            <a:r>
              <a:rPr sz="682" spc="7" dirty="0">
                <a:latin typeface="DejaVu Serif"/>
                <a:cs typeface="DejaVu Serif"/>
              </a:rPr>
              <a:t>tt</a:t>
            </a:r>
            <a:r>
              <a:rPr sz="682" spc="7" dirty="0">
                <a:latin typeface="Times New Roman"/>
                <a:cs typeface="Times New Roman"/>
              </a:rPr>
              <a:t>(1) </a:t>
            </a:r>
            <a:r>
              <a:rPr sz="682" spc="3" dirty="0">
                <a:latin typeface="Times New Roman"/>
                <a:cs typeface="Times New Roman"/>
              </a:rPr>
              <a:t>(see </a:t>
            </a:r>
            <a:r>
              <a:rPr sz="682" spc="17" dirty="0">
                <a:latin typeface="Times New Roman"/>
                <a:cs typeface="Times New Roman"/>
              </a:rPr>
              <a:t>equation </a:t>
            </a:r>
            <a:r>
              <a:rPr sz="682" spc="14" dirty="0">
                <a:latin typeface="Times New Roman"/>
                <a:cs typeface="Times New Roman"/>
              </a:rPr>
              <a:t>(</a:t>
            </a:r>
            <a:r>
              <a:rPr sz="682" spc="14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59</a:t>
            </a:r>
            <a:r>
              <a:rPr sz="682" spc="14" dirty="0">
                <a:latin typeface="Times New Roman"/>
                <a:cs typeface="Times New Roman"/>
              </a:rPr>
              <a:t>).)  </a:t>
            </a:r>
            <a:r>
              <a:rPr sz="682" spc="-7" dirty="0">
                <a:latin typeface="Times New Roman"/>
                <a:cs typeface="Times New Roman"/>
              </a:rPr>
              <a:t>If</a:t>
            </a:r>
            <a:r>
              <a:rPr sz="682" spc="44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7" dirty="0">
                <a:latin typeface="DejaVu Serif"/>
                <a:cs typeface="DejaVu Serif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runs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between</a:t>
            </a:r>
            <a:r>
              <a:rPr sz="682" spc="44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27" dirty="0">
                <a:latin typeface="DejaVu Serif"/>
                <a:cs typeface="DejaVu Serif"/>
              </a:rPr>
              <a:t> </a:t>
            </a:r>
            <a:r>
              <a:rPr sz="682" spc="130" dirty="0">
                <a:latin typeface="Times New Roman"/>
                <a:cs typeface="Times New Roman"/>
              </a:rPr>
              <a:t>=</a:t>
            </a:r>
            <a:r>
              <a:rPr sz="682" spc="20" dirty="0">
                <a:latin typeface="Times New Roman"/>
                <a:cs typeface="Times New Roman"/>
              </a:rPr>
              <a:t> </a:t>
            </a:r>
            <a:r>
              <a:rPr sz="682" spc="-10" dirty="0">
                <a:latin typeface="Times New Roman"/>
                <a:cs typeface="Times New Roman"/>
              </a:rPr>
              <a:t>0</a:t>
            </a:r>
            <a:r>
              <a:rPr sz="682" spc="51" dirty="0">
                <a:latin typeface="Times New Roman"/>
                <a:cs typeface="Times New Roman"/>
              </a:rPr>
              <a:t> </a:t>
            </a:r>
            <a:r>
              <a:rPr sz="682" spc="27" dirty="0">
                <a:latin typeface="Times New Roman"/>
                <a:cs typeface="Times New Roman"/>
              </a:rPr>
              <a:t>and</a:t>
            </a:r>
            <a:r>
              <a:rPr sz="682" spc="51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27" dirty="0">
                <a:latin typeface="DejaVu Serif"/>
                <a:cs typeface="DejaVu Serif"/>
              </a:rPr>
              <a:t> </a:t>
            </a:r>
            <a:r>
              <a:rPr sz="682" spc="130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1,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27" dirty="0">
                <a:latin typeface="Times New Roman"/>
                <a:cs typeface="Times New Roman"/>
              </a:rPr>
              <a:t>then</a:t>
            </a:r>
            <a:r>
              <a:rPr sz="682" spc="51" dirty="0">
                <a:latin typeface="Times New Roman"/>
                <a:cs typeface="Times New Roman"/>
              </a:rPr>
              <a:t> </a:t>
            </a:r>
            <a:r>
              <a:rPr sz="682" spc="-51" dirty="0">
                <a:latin typeface="DejaVu Serif"/>
                <a:cs typeface="DejaVu Serif"/>
              </a:rPr>
              <a:t>u</a:t>
            </a:r>
            <a:r>
              <a:rPr sz="682" spc="-27" dirty="0">
                <a:latin typeface="DejaVu Serif"/>
                <a:cs typeface="DejaVu Serif"/>
              </a:rPr>
              <a:t> </a:t>
            </a:r>
            <a:r>
              <a:rPr sz="682" spc="130" dirty="0">
                <a:latin typeface="Times New Roman"/>
                <a:cs typeface="Times New Roman"/>
              </a:rPr>
              <a:t>=</a:t>
            </a:r>
            <a:r>
              <a:rPr sz="682" spc="14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DejaVu Serif"/>
                <a:cs typeface="DejaVu Serif"/>
              </a:rPr>
              <a:t>tt</a:t>
            </a:r>
            <a:r>
              <a:rPr sz="682" spc="10" dirty="0">
                <a:latin typeface="Times New Roman"/>
                <a:cs typeface="Times New Roman"/>
              </a:rPr>
              <a:t>(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)</a:t>
            </a:r>
            <a:r>
              <a:rPr sz="682" spc="20" dirty="0">
                <a:latin typeface="Times New Roman"/>
                <a:cs typeface="Times New Roman"/>
              </a:rPr>
              <a:t> </a:t>
            </a:r>
            <a:r>
              <a:rPr sz="682" spc="130" dirty="0">
                <a:latin typeface="Times New Roman"/>
                <a:cs typeface="Times New Roman"/>
              </a:rPr>
              <a:t>=</a:t>
            </a:r>
            <a:r>
              <a:rPr sz="682" spc="20" dirty="0">
                <a:latin typeface="Times New Roman"/>
                <a:cs typeface="Times New Roman"/>
              </a:rPr>
              <a:t> </a:t>
            </a:r>
            <a:r>
              <a:rPr sz="682" spc="-10" dirty="0">
                <a:latin typeface="Times New Roman"/>
                <a:cs typeface="Times New Roman"/>
              </a:rPr>
              <a:t>1</a:t>
            </a:r>
            <a:r>
              <a:rPr sz="682" spc="-31" dirty="0">
                <a:latin typeface="Times New Roman"/>
                <a:cs typeface="Times New Roman"/>
              </a:rPr>
              <a:t> </a:t>
            </a:r>
            <a:r>
              <a:rPr sz="682" spc="130" dirty="0">
                <a:latin typeface="Times New Roman"/>
                <a:cs typeface="Times New Roman"/>
              </a:rPr>
              <a:t>+</a:t>
            </a:r>
            <a:r>
              <a:rPr sz="682" spc="-31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27777" dirty="0">
                <a:latin typeface="Times New Roman"/>
                <a:cs typeface="Times New Roman"/>
              </a:rPr>
              <a:t>2</a:t>
            </a:r>
            <a:r>
              <a:rPr sz="716" spc="209" baseline="27777" dirty="0">
                <a:latin typeface="Times New Roman"/>
                <a:cs typeface="Times New Roman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runs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between</a:t>
            </a:r>
            <a:r>
              <a:rPr sz="682" spc="48" dirty="0">
                <a:latin typeface="Times New Roman"/>
                <a:cs typeface="Times New Roman"/>
              </a:rPr>
              <a:t> </a:t>
            </a:r>
            <a:r>
              <a:rPr sz="682" spc="-51" dirty="0">
                <a:latin typeface="DejaVu Serif"/>
                <a:cs typeface="DejaVu Serif"/>
              </a:rPr>
              <a:t>u</a:t>
            </a:r>
            <a:r>
              <a:rPr sz="682" spc="-31" dirty="0">
                <a:latin typeface="DejaVu Serif"/>
                <a:cs typeface="DejaVu Serif"/>
              </a:rPr>
              <a:t> </a:t>
            </a:r>
            <a:r>
              <a:rPr sz="682" spc="130" dirty="0">
                <a:latin typeface="Times New Roman"/>
                <a:cs typeface="Times New Roman"/>
              </a:rPr>
              <a:t>=</a:t>
            </a:r>
            <a:r>
              <a:rPr sz="682" spc="20" dirty="0">
                <a:latin typeface="Times New Roman"/>
                <a:cs typeface="Times New Roman"/>
              </a:rPr>
              <a:t> </a:t>
            </a:r>
            <a:r>
              <a:rPr sz="682" spc="-10" dirty="0">
                <a:latin typeface="Times New Roman"/>
                <a:cs typeface="Times New Roman"/>
              </a:rPr>
              <a:t>1</a:t>
            </a:r>
            <a:r>
              <a:rPr sz="682" spc="-27" dirty="0">
                <a:latin typeface="Times New Roman"/>
                <a:cs typeface="Times New Roman"/>
              </a:rPr>
              <a:t> </a:t>
            </a:r>
            <a:r>
              <a:rPr sz="682" spc="130" dirty="0">
                <a:latin typeface="Times New Roman"/>
                <a:cs typeface="Times New Roman"/>
              </a:rPr>
              <a:t>+</a:t>
            </a:r>
            <a:r>
              <a:rPr sz="682" spc="-31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0</a:t>
            </a:r>
            <a:r>
              <a:rPr sz="716" spc="15" baseline="27777" dirty="0">
                <a:latin typeface="Times New Roman"/>
                <a:cs typeface="Times New Roman"/>
              </a:rPr>
              <a:t>2</a:t>
            </a:r>
            <a:r>
              <a:rPr sz="716" spc="158" baseline="27777" dirty="0">
                <a:latin typeface="Times New Roman"/>
                <a:cs typeface="Times New Roman"/>
              </a:rPr>
              <a:t> </a:t>
            </a:r>
            <a:r>
              <a:rPr sz="682" spc="130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-10" dirty="0">
                <a:latin typeface="Times New Roman"/>
                <a:cs typeface="Times New Roman"/>
              </a:rPr>
              <a:t>1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27" dirty="0">
                <a:latin typeface="Times New Roman"/>
                <a:cs typeface="Times New Roman"/>
              </a:rPr>
              <a:t>and</a:t>
            </a:r>
            <a:r>
              <a:rPr sz="682" spc="51" dirty="0">
                <a:latin typeface="Times New Roman"/>
                <a:cs typeface="Times New Roman"/>
              </a:rPr>
              <a:t> </a:t>
            </a:r>
            <a:r>
              <a:rPr sz="682" spc="-51" dirty="0">
                <a:latin typeface="DejaVu Serif"/>
                <a:cs typeface="DejaVu Serif"/>
              </a:rPr>
              <a:t>u</a:t>
            </a:r>
            <a:r>
              <a:rPr sz="682" spc="-27" dirty="0">
                <a:latin typeface="DejaVu Serif"/>
                <a:cs typeface="DejaVu Serif"/>
              </a:rPr>
              <a:t> </a:t>
            </a:r>
            <a:r>
              <a:rPr sz="682" spc="130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-10" dirty="0">
                <a:latin typeface="Times New Roman"/>
                <a:cs typeface="Times New Roman"/>
              </a:rPr>
              <a:t>1</a:t>
            </a:r>
            <a:r>
              <a:rPr sz="682" spc="-27" dirty="0">
                <a:latin typeface="Times New Roman"/>
                <a:cs typeface="Times New Roman"/>
              </a:rPr>
              <a:t> </a:t>
            </a:r>
            <a:r>
              <a:rPr sz="682" spc="130" dirty="0">
                <a:latin typeface="Times New Roman"/>
                <a:cs typeface="Times New Roman"/>
              </a:rPr>
              <a:t>+</a:t>
            </a:r>
            <a:r>
              <a:rPr sz="682" spc="-31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1</a:t>
            </a:r>
            <a:r>
              <a:rPr sz="716" spc="15" baseline="27777" dirty="0">
                <a:latin typeface="Times New Roman"/>
                <a:cs typeface="Times New Roman"/>
              </a:rPr>
              <a:t>2</a:t>
            </a:r>
            <a:r>
              <a:rPr sz="716" spc="158" baseline="27777" dirty="0">
                <a:latin typeface="Times New Roman"/>
                <a:cs typeface="Times New Roman"/>
              </a:rPr>
              <a:t> </a:t>
            </a:r>
            <a:r>
              <a:rPr sz="682" spc="130" dirty="0">
                <a:latin typeface="Times New Roman"/>
                <a:cs typeface="Times New Roman"/>
              </a:rPr>
              <a:t>=</a:t>
            </a:r>
            <a:r>
              <a:rPr sz="682" spc="20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2,  so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0" dirty="0">
                <a:latin typeface="Times New Roman"/>
                <a:cs typeface="Times New Roman"/>
              </a:rPr>
              <a:t>definite </a:t>
            </a:r>
            <a:r>
              <a:rPr sz="682" spc="17" dirty="0">
                <a:latin typeface="Times New Roman"/>
                <a:cs typeface="Times New Roman"/>
              </a:rPr>
              <a:t>integral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31" dirty="0">
                <a:latin typeface="Times New Roman"/>
                <a:cs typeface="Times New Roman"/>
              </a:rPr>
              <a:t>must </a:t>
            </a:r>
            <a:r>
              <a:rPr sz="682" spc="24" dirty="0">
                <a:latin typeface="Times New Roman"/>
                <a:cs typeface="Times New Roman"/>
              </a:rPr>
              <a:t>compute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is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626573" y="3430032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0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728344" y="3267191"/>
            <a:ext cx="25414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45046" algn="l"/>
              </a:tabLst>
            </a:pP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 </a:t>
            </a:r>
            <a:r>
              <a:rPr sz="682" u="sng" spc="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	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728343" y="3384729"/>
            <a:ext cx="24981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3" dirty="0">
                <a:latin typeface="Times New Roman"/>
                <a:cs typeface="Times New Roman"/>
              </a:rPr>
              <a:t>1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92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23809" dirty="0">
                <a:latin typeface="Times New Roman"/>
                <a:cs typeface="Times New Roman"/>
              </a:rPr>
              <a:t>2</a:t>
            </a:r>
            <a:endParaRPr sz="716" baseline="23809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061114" y="3325553"/>
            <a:ext cx="2199842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1936987" algn="l"/>
              </a:tabLst>
            </a:pPr>
            <a:r>
              <a:rPr sz="682" spc="17" dirty="0">
                <a:latin typeface="Times New Roman"/>
                <a:cs typeface="Times New Roman"/>
              </a:rPr>
              <a:t>(60)	</a:t>
            </a:r>
            <a:r>
              <a:rPr sz="682" spc="-41" dirty="0">
                <a:latin typeface="DejaVu Serif"/>
                <a:cs typeface="DejaVu Serif"/>
              </a:rPr>
              <a:t>dx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51" dirty="0">
                <a:latin typeface="Times New Roman"/>
                <a:cs typeface="Times New Roman"/>
              </a:rPr>
              <a:t> </a:t>
            </a:r>
            <a:r>
              <a:rPr sz="716" spc="46" baseline="31746" dirty="0">
                <a:latin typeface="Times New Roman"/>
                <a:cs typeface="Times New Roman"/>
              </a:rPr>
              <a:t>1</a:t>
            </a:r>
            <a:endParaRPr sz="716" baseline="31746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6217894" y="3398909"/>
            <a:ext cx="34636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43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2" name="object 52"/>
          <p:cNvSpPr txBox="1"/>
          <p:nvPr/>
        </p:nvSpPr>
        <p:spPr>
          <a:xfrm>
            <a:off x="6209234" y="3381178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2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578645" y="3208136"/>
            <a:ext cx="75507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697903" algn="l"/>
              </a:tabLst>
            </a:pPr>
            <a:r>
              <a:rPr sz="682" spc="187" dirty="0">
                <a:latin typeface="Arial"/>
                <a:cs typeface="Arial"/>
              </a:rPr>
              <a:t>∫	∫</a:t>
            </a:r>
            <a:endParaRPr sz="682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664916" y="3255344"/>
            <a:ext cx="741651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697903" algn="l"/>
              </a:tabLst>
            </a:pPr>
            <a:r>
              <a:rPr sz="477" spc="31" dirty="0">
                <a:latin typeface="Times New Roman"/>
                <a:cs typeface="Times New Roman"/>
              </a:rPr>
              <a:t>1	2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316278" y="3430032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1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6418049" y="3253173"/>
            <a:ext cx="66675" cy="245049"/>
          </a:xfrm>
          <a:prstGeom prst="rect">
            <a:avLst/>
          </a:prstGeom>
        </p:spPr>
        <p:txBody>
          <a:bodyPr vert="horz" wrap="square" lIns="0" tIns="22080" rIns="0" bIns="0" rtlCol="0">
            <a:spAutoFit/>
          </a:bodyPr>
          <a:lstStyle/>
          <a:p>
            <a:pPr marL="11689">
              <a:spcBef>
                <a:spcPts val="173"/>
              </a:spcBef>
            </a:pP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endParaRPr sz="682">
              <a:latin typeface="Times New Roman"/>
              <a:cs typeface="Times New Roman"/>
            </a:endParaRPr>
          </a:p>
          <a:p>
            <a:pPr marL="8659">
              <a:spcBef>
                <a:spcPts val="109"/>
              </a:spcBef>
            </a:pPr>
            <a:r>
              <a:rPr sz="682" spc="-51" dirty="0">
                <a:latin typeface="DejaVu Serif"/>
                <a:cs typeface="DejaVu Serif"/>
              </a:rPr>
              <a:t>u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492161" y="3325553"/>
            <a:ext cx="13594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55" dirty="0">
                <a:latin typeface="DejaVu Serif"/>
                <a:cs typeface="DejaVu Serif"/>
              </a:rPr>
              <a:t>du,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058005" y="3508918"/>
            <a:ext cx="206129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7" dirty="0">
                <a:latin typeface="Times New Roman"/>
                <a:cs typeface="Times New Roman"/>
              </a:rPr>
              <a:t>which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17" dirty="0">
                <a:latin typeface="Times New Roman"/>
                <a:cs typeface="Times New Roman"/>
              </a:rPr>
              <a:t>in </a:t>
            </a:r>
            <a:r>
              <a:rPr sz="682" spc="24" dirty="0">
                <a:latin typeface="Times New Roman"/>
                <a:cs typeface="Times New Roman"/>
              </a:rPr>
              <a:t>our </a:t>
            </a:r>
            <a:r>
              <a:rPr sz="682" spc="17" dirty="0">
                <a:latin typeface="Times New Roman"/>
                <a:cs typeface="Times New Roman"/>
              </a:rPr>
              <a:t>list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17" dirty="0">
                <a:latin typeface="Times New Roman"/>
                <a:cs typeface="Times New Roman"/>
              </a:rPr>
              <a:t>memorable integrals. </a:t>
            </a:r>
            <a:r>
              <a:rPr sz="682" spc="-3" dirty="0">
                <a:latin typeface="Times New Roman"/>
                <a:cs typeface="Times New Roman"/>
              </a:rPr>
              <a:t>So </a:t>
            </a:r>
            <a:r>
              <a:rPr sz="682" spc="-14" dirty="0">
                <a:latin typeface="Times New Roman"/>
                <a:cs typeface="Times New Roman"/>
              </a:rPr>
              <a:t>we</a:t>
            </a:r>
            <a:r>
              <a:rPr sz="682" spc="44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find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254267" y="3810046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0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356038" y="3647203"/>
            <a:ext cx="25414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45046" algn="l"/>
              </a:tabLst>
            </a:pP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 </a:t>
            </a:r>
            <a:r>
              <a:rPr sz="682" u="sng" spc="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	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5356037" y="3764733"/>
            <a:ext cx="24981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3" dirty="0">
                <a:latin typeface="Times New Roman"/>
                <a:cs typeface="Times New Roman"/>
              </a:rPr>
              <a:t>1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92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23809" dirty="0">
                <a:latin typeface="Times New Roman"/>
                <a:cs typeface="Times New Roman"/>
              </a:rPr>
              <a:t>2</a:t>
            </a:r>
            <a:endParaRPr sz="716" baseline="23809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5617343" y="3705566"/>
            <a:ext cx="27146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41" dirty="0">
                <a:latin typeface="DejaVu Serif"/>
                <a:cs typeface="DejaVu Serif"/>
              </a:rPr>
              <a:t>dx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51" dirty="0">
                <a:latin typeface="Times New Roman"/>
                <a:cs typeface="Times New Roman"/>
              </a:rPr>
              <a:t> </a:t>
            </a:r>
            <a:r>
              <a:rPr sz="716" spc="46" baseline="31746" dirty="0">
                <a:latin typeface="Times New Roman"/>
                <a:cs typeface="Times New Roman"/>
              </a:rPr>
              <a:t>1</a:t>
            </a:r>
            <a:endParaRPr sz="716" baseline="31746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5845579" y="3778922"/>
            <a:ext cx="34636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43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4" name="object 64"/>
          <p:cNvSpPr txBox="1"/>
          <p:nvPr/>
        </p:nvSpPr>
        <p:spPr>
          <a:xfrm>
            <a:off x="5836919" y="3761191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2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5206338" y="3588140"/>
            <a:ext cx="75507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697903" algn="l"/>
              </a:tabLst>
            </a:pPr>
            <a:r>
              <a:rPr sz="682" spc="187" dirty="0">
                <a:latin typeface="Arial"/>
                <a:cs typeface="Arial"/>
              </a:rPr>
              <a:t>∫	∫</a:t>
            </a:r>
            <a:endParaRPr sz="682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5292601" y="3635348"/>
            <a:ext cx="741651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697903" algn="l"/>
              </a:tabLst>
            </a:pPr>
            <a:r>
              <a:rPr sz="477" spc="31" dirty="0">
                <a:latin typeface="Times New Roman"/>
                <a:cs typeface="Times New Roman"/>
              </a:rPr>
              <a:t>1	2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5943963" y="3810046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1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6045734" y="3633194"/>
            <a:ext cx="66675" cy="245049"/>
          </a:xfrm>
          <a:prstGeom prst="rect">
            <a:avLst/>
          </a:prstGeom>
        </p:spPr>
        <p:txBody>
          <a:bodyPr vert="horz" wrap="square" lIns="0" tIns="22080" rIns="0" bIns="0" rtlCol="0">
            <a:spAutoFit/>
          </a:bodyPr>
          <a:lstStyle/>
          <a:p>
            <a:pPr marL="11689">
              <a:spcBef>
                <a:spcPts val="173"/>
              </a:spcBef>
            </a:pP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endParaRPr sz="682">
              <a:latin typeface="Times New Roman"/>
              <a:cs typeface="Times New Roman"/>
            </a:endParaRPr>
          </a:p>
          <a:p>
            <a:pPr marL="8659">
              <a:spcBef>
                <a:spcPts val="109"/>
              </a:spcBef>
            </a:pPr>
            <a:r>
              <a:rPr sz="682" spc="-51" dirty="0">
                <a:latin typeface="DejaVu Serif"/>
                <a:cs typeface="DejaVu Serif"/>
              </a:rPr>
              <a:t>u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6348170" y="3778922"/>
            <a:ext cx="34636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43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0" name="object 70"/>
          <p:cNvSpPr txBox="1"/>
          <p:nvPr/>
        </p:nvSpPr>
        <p:spPr>
          <a:xfrm>
            <a:off x="6384244" y="3635687"/>
            <a:ext cx="22513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180104" algn="l"/>
              </a:tabLst>
            </a:pPr>
            <a:r>
              <a:rPr sz="682" spc="-139" dirty="0">
                <a:latin typeface="Arial"/>
                <a:cs typeface="Arial"/>
              </a:rPr>
              <a:t>Σ	Σ</a:t>
            </a:r>
            <a:endParaRPr sz="682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6591785" y="3679441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2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6764525" y="3778922"/>
            <a:ext cx="34636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43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3" name="object 73"/>
          <p:cNvSpPr txBox="1"/>
          <p:nvPr/>
        </p:nvSpPr>
        <p:spPr>
          <a:xfrm>
            <a:off x="6339511" y="3765953"/>
            <a:ext cx="468457" cy="81788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60632" algn="l"/>
                <a:tab pos="424717" algn="l"/>
              </a:tabLst>
            </a:pPr>
            <a:r>
              <a:rPr sz="716" spc="46" baseline="3968" dirty="0">
                <a:latin typeface="Times New Roman"/>
                <a:cs typeface="Times New Roman"/>
              </a:rPr>
              <a:t>2	</a:t>
            </a:r>
            <a:r>
              <a:rPr sz="477" spc="31" dirty="0">
                <a:latin typeface="Times New Roman"/>
                <a:cs typeface="Times New Roman"/>
              </a:rPr>
              <a:t>1	</a:t>
            </a:r>
            <a:r>
              <a:rPr sz="716" spc="46" baseline="3968" dirty="0">
                <a:latin typeface="Times New Roman"/>
                <a:cs typeface="Times New Roman"/>
              </a:rPr>
              <a:t>2</a:t>
            </a:r>
            <a:endParaRPr sz="716" baseline="3968"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6119847" y="3705566"/>
            <a:ext cx="86590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542911" algn="l"/>
              </a:tabLst>
            </a:pPr>
            <a:r>
              <a:rPr sz="682" spc="-68" dirty="0">
                <a:latin typeface="DejaVu Serif"/>
                <a:cs typeface="DejaVu Serif"/>
              </a:rPr>
              <a:t>du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716" spc="46" baseline="31746" dirty="0">
                <a:latin typeface="Times New Roman"/>
                <a:cs typeface="Times New Roman"/>
              </a:rPr>
              <a:t>1 </a:t>
            </a:r>
            <a:r>
              <a:rPr sz="716" spc="133" baseline="31746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ln</a:t>
            </a:r>
            <a:r>
              <a:rPr sz="682" spc="-55" dirty="0">
                <a:latin typeface="Times New Roman"/>
                <a:cs typeface="Times New Roman"/>
              </a:rPr>
              <a:t> </a:t>
            </a:r>
            <a:r>
              <a:rPr sz="682" spc="-51" dirty="0">
                <a:latin typeface="DejaVu Serif"/>
                <a:cs typeface="DejaVu Serif"/>
              </a:rPr>
              <a:t>u	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716" spc="46" baseline="31746" dirty="0">
                <a:latin typeface="Times New Roman"/>
                <a:cs typeface="Times New Roman"/>
              </a:rPr>
              <a:t>1 </a:t>
            </a:r>
            <a:r>
              <a:rPr sz="682" spc="17" dirty="0">
                <a:latin typeface="Times New Roman"/>
                <a:cs typeface="Times New Roman"/>
              </a:rPr>
              <a:t>ln</a:t>
            </a:r>
            <a:r>
              <a:rPr sz="682" spc="-116" dirty="0">
                <a:latin typeface="Times New Roman"/>
                <a:cs typeface="Times New Roman"/>
              </a:rPr>
              <a:t> </a:t>
            </a:r>
            <a:r>
              <a:rPr sz="682" spc="-17" dirty="0">
                <a:latin typeface="Times New Roman"/>
                <a:cs typeface="Times New Roman"/>
              </a:rPr>
              <a:t>2</a:t>
            </a:r>
            <a:r>
              <a:rPr sz="682" spc="-17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4061114" y="3893720"/>
            <a:ext cx="175216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4" dirty="0">
                <a:latin typeface="Times New Roman"/>
                <a:cs typeface="Times New Roman"/>
              </a:rPr>
              <a:t>Sometimes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integrals in (</a:t>
            </a:r>
            <a:r>
              <a:rPr sz="682" spc="17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60</a:t>
            </a:r>
            <a:r>
              <a:rPr sz="682" spc="17" dirty="0">
                <a:latin typeface="Times New Roman"/>
                <a:cs typeface="Times New Roman"/>
              </a:rPr>
              <a:t>) </a:t>
            </a:r>
            <a:r>
              <a:rPr sz="682" spc="24" dirty="0">
                <a:latin typeface="Times New Roman"/>
                <a:cs typeface="Times New Roman"/>
              </a:rPr>
              <a:t>are </a:t>
            </a:r>
            <a:r>
              <a:rPr sz="682" spc="31" dirty="0">
                <a:latin typeface="Times New Roman"/>
                <a:cs typeface="Times New Roman"/>
              </a:rPr>
              <a:t>written</a:t>
            </a:r>
            <a:r>
              <a:rPr sz="682" spc="37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as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5516889" y="3977739"/>
            <a:ext cx="6537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87" dirty="0">
                <a:latin typeface="Arial"/>
                <a:cs typeface="Arial"/>
              </a:rPr>
              <a:t>∫</a:t>
            </a:r>
            <a:endParaRPr sz="682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5603158" y="4024946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1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5720326" y="4036793"/>
            <a:ext cx="25414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45046" algn="l"/>
              </a:tabLst>
            </a:pP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 </a:t>
            </a:r>
            <a:r>
              <a:rPr sz="682" u="sng" spc="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	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5564817" y="4154332"/>
            <a:ext cx="40524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716" spc="107" baseline="-15873" dirty="0">
                <a:latin typeface="DejaVu Serif"/>
                <a:cs typeface="DejaVu Serif"/>
              </a:rPr>
              <a:t>x</a:t>
            </a:r>
            <a:r>
              <a:rPr sz="716" spc="107" baseline="-15873" dirty="0">
                <a:latin typeface="Times New Roman"/>
                <a:cs typeface="Times New Roman"/>
              </a:rPr>
              <a:t>=0 </a:t>
            </a:r>
            <a:r>
              <a:rPr sz="682" spc="-3" dirty="0">
                <a:latin typeface="Times New Roman"/>
                <a:cs typeface="Times New Roman"/>
              </a:rPr>
              <a:t>1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55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23809" dirty="0">
                <a:latin typeface="Times New Roman"/>
                <a:cs typeface="Times New Roman"/>
              </a:rPr>
              <a:t>2</a:t>
            </a:r>
            <a:endParaRPr sz="716" baseline="23809">
              <a:latin typeface="Times New Roman"/>
              <a:cs typeface="Times New Roman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5981631" y="4095156"/>
            <a:ext cx="27146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41" dirty="0">
                <a:latin typeface="DejaVu Serif"/>
                <a:cs typeface="DejaVu Serif"/>
              </a:rPr>
              <a:t>dx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51" dirty="0">
                <a:latin typeface="Times New Roman"/>
                <a:cs typeface="Times New Roman"/>
              </a:rPr>
              <a:t> </a:t>
            </a:r>
            <a:r>
              <a:rPr sz="716" spc="46" baseline="31746" dirty="0">
                <a:latin typeface="Times New Roman"/>
                <a:cs typeface="Times New Roman"/>
              </a:rPr>
              <a:t>1</a:t>
            </a:r>
            <a:endParaRPr sz="716" baseline="31746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6209867" y="4168512"/>
            <a:ext cx="34636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43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2" name="object 82"/>
          <p:cNvSpPr txBox="1"/>
          <p:nvPr/>
        </p:nvSpPr>
        <p:spPr>
          <a:xfrm>
            <a:off x="6201207" y="4150789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2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4332420" y="6066289"/>
            <a:ext cx="53686" cy="64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659">
              <a:lnSpc>
                <a:spcPts val="457"/>
              </a:lnSpc>
            </a:pPr>
            <a:r>
              <a:rPr sz="409" i="1" spc="78" dirty="0">
                <a:latin typeface="Arial"/>
                <a:cs typeface="Arial"/>
              </a:rPr>
              <a:t>x</a:t>
            </a:r>
            <a:endParaRPr sz="409">
              <a:latin typeface="Arial"/>
              <a:cs typeface="Arial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6027100" y="6180596"/>
            <a:ext cx="138113" cy="64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318">
              <a:lnSpc>
                <a:spcPts val="522"/>
              </a:lnSpc>
            </a:pPr>
            <a:fld id="{81D60167-4931-47E6-BA6A-407CBD079E47}" type="slidenum">
              <a:rPr sz="477" spc="31" dirty="0">
                <a:latin typeface="Times New Roman"/>
                <a:cs typeface="Times New Roman"/>
              </a:rPr>
              <a:pPr marL="17318">
                <a:lnSpc>
                  <a:spcPts val="522"/>
                </a:lnSpc>
              </a:pPr>
              <a:t>3</a:t>
            </a:fld>
            <a:endParaRPr sz="477">
              <a:latin typeface="Times New Roman"/>
              <a:cs typeface="Times New Roman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6260323" y="3977739"/>
            <a:ext cx="6537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87" dirty="0">
                <a:latin typeface="Arial"/>
                <a:cs typeface="Arial"/>
              </a:rPr>
              <a:t>∫</a:t>
            </a:r>
            <a:endParaRPr sz="682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6346594" y="4024946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2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6468557" y="4036793"/>
            <a:ext cx="6061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6308252" y="4173754"/>
            <a:ext cx="22427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61" dirty="0">
                <a:latin typeface="DejaVu Serif"/>
                <a:cs typeface="DejaVu Serif"/>
              </a:rPr>
              <a:t>u</a:t>
            </a:r>
            <a:r>
              <a:rPr sz="477" spc="61" dirty="0">
                <a:latin typeface="Times New Roman"/>
                <a:cs typeface="Times New Roman"/>
              </a:rPr>
              <a:t>=1 </a:t>
            </a:r>
            <a:r>
              <a:rPr sz="1023" spc="-76" baseline="11111" dirty="0">
                <a:latin typeface="DejaVu Serif"/>
                <a:cs typeface="DejaVu Serif"/>
              </a:rPr>
              <a:t>u</a:t>
            </a:r>
            <a:endParaRPr sz="1023" baseline="11111">
              <a:latin typeface="DejaVu Serif"/>
              <a:cs typeface="DejaVu Serif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6539544" y="4095156"/>
            <a:ext cx="13594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55" dirty="0">
                <a:latin typeface="DejaVu Serif"/>
                <a:cs typeface="DejaVu Serif"/>
              </a:rPr>
              <a:t>du,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4061114" y="4283318"/>
            <a:ext cx="3271838" cy="317943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34" dirty="0">
                <a:latin typeface="Times New Roman"/>
                <a:cs typeface="Times New Roman"/>
              </a:rPr>
              <a:t>to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emphasize</a:t>
            </a:r>
            <a:r>
              <a:rPr sz="682" spc="61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(and</a:t>
            </a:r>
            <a:r>
              <a:rPr sz="682" spc="61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remind</a:t>
            </a:r>
            <a:r>
              <a:rPr sz="682" spc="61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yourself)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to</a:t>
            </a:r>
            <a:r>
              <a:rPr sz="682" spc="61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which</a:t>
            </a:r>
            <a:r>
              <a:rPr sz="682" spc="61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variable</a:t>
            </a:r>
            <a:r>
              <a:rPr sz="682" spc="61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the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bounds</a:t>
            </a:r>
            <a:r>
              <a:rPr sz="682" spc="61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in</a:t>
            </a:r>
            <a:r>
              <a:rPr sz="682" spc="61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the</a:t>
            </a:r>
            <a:r>
              <a:rPr sz="682" spc="61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integral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refer.</a:t>
            </a:r>
            <a:endParaRPr sz="682">
              <a:latin typeface="Times New Roman"/>
              <a:cs typeface="Times New Roman"/>
            </a:endParaRPr>
          </a:p>
          <a:p>
            <a:pPr>
              <a:spcBef>
                <a:spcPts val="27"/>
              </a:spcBef>
            </a:pPr>
            <a:endParaRPr sz="648">
              <a:latin typeface="Times New Roman"/>
              <a:cs typeface="Times New Roman"/>
            </a:endParaRPr>
          </a:p>
          <a:p>
            <a:pPr marL="1771603"/>
            <a:r>
              <a:rPr sz="682" b="1" spc="-31" dirty="0">
                <a:latin typeface="Georgia"/>
                <a:cs typeface="Georgia"/>
              </a:rPr>
              <a:t>9.</a:t>
            </a:r>
            <a:r>
              <a:rPr sz="682" b="1" spc="72" dirty="0">
                <a:latin typeface="Georgia"/>
                <a:cs typeface="Georgia"/>
              </a:rPr>
              <a:t> </a:t>
            </a:r>
            <a:r>
              <a:rPr sz="682" b="1" spc="-24" dirty="0">
                <a:latin typeface="Georgia"/>
                <a:cs typeface="Georgia"/>
              </a:rPr>
              <a:t>Exercises</a:t>
            </a:r>
            <a:endParaRPr sz="682">
              <a:latin typeface="Georgia"/>
              <a:cs typeface="Georgia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4061114" y="4700852"/>
            <a:ext cx="981508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spc="-20" dirty="0">
                <a:latin typeface="Arial"/>
                <a:cs typeface="Arial"/>
              </a:rPr>
              <a:t>Compute </a:t>
            </a:r>
            <a:r>
              <a:rPr sz="614" b="1" spc="-27" dirty="0">
                <a:latin typeface="Arial"/>
                <a:cs typeface="Arial"/>
              </a:rPr>
              <a:t>these</a:t>
            </a:r>
            <a:r>
              <a:rPr sz="614" b="1" spc="-72" dirty="0">
                <a:latin typeface="Arial"/>
                <a:cs typeface="Arial"/>
              </a:rPr>
              <a:t> </a:t>
            </a:r>
            <a:r>
              <a:rPr sz="614" b="1" spc="-24" dirty="0">
                <a:latin typeface="Arial"/>
                <a:cs typeface="Arial"/>
              </a:rPr>
              <a:t>derivatives:</a:t>
            </a:r>
            <a:endParaRPr sz="614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3960608" y="4897431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366.</a:t>
            </a:r>
            <a:endParaRPr sz="614">
              <a:latin typeface="Arial"/>
              <a:cs typeface="Arial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4200472" y="4847226"/>
            <a:ext cx="58882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68" dirty="0">
                <a:latin typeface="DejaVu Serif"/>
                <a:cs typeface="DejaVu Serif"/>
              </a:rPr>
              <a:t>d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4177864" y="4950096"/>
            <a:ext cx="103909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31" dirty="0">
                <a:latin typeface="DejaVu Serif"/>
                <a:cs typeface="DejaVu Serif"/>
              </a:rPr>
              <a:t>dx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4177864" y="4791756"/>
            <a:ext cx="171883" cy="11089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lnSpc>
                <a:spcPts val="368"/>
              </a:lnSpc>
              <a:spcBef>
                <a:spcPts val="65"/>
              </a:spcBef>
            </a:pPr>
            <a:r>
              <a:rPr sz="614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14" u="sng" spc="48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614">
              <a:latin typeface="Times New Roman"/>
              <a:cs typeface="Times New Roman"/>
            </a:endParaRPr>
          </a:p>
          <a:p>
            <a:pPr marR="3464" algn="r">
              <a:lnSpc>
                <a:spcPts val="368"/>
              </a:lnSpc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4367888" y="4838963"/>
            <a:ext cx="53686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i="1" spc="78" dirty="0">
                <a:latin typeface="Arial"/>
                <a:cs typeface="Arial"/>
              </a:rPr>
              <a:t>x</a:t>
            </a:r>
            <a:endParaRPr sz="409">
              <a:latin typeface="Arial"/>
              <a:cs typeface="Arial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4332420" y="4994489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0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4408326" y="4897431"/>
            <a:ext cx="42126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920" spc="92" baseline="43209" dirty="0">
                <a:latin typeface="Arial"/>
                <a:cs typeface="Arial"/>
              </a:rPr>
              <a:t>.</a:t>
            </a:r>
            <a:r>
              <a:rPr sz="614" spc="61" dirty="0">
                <a:latin typeface="Times New Roman"/>
                <a:cs typeface="Times New Roman"/>
              </a:rPr>
              <a:t>1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31" dirty="0">
                <a:latin typeface="Times New Roman"/>
                <a:cs typeface="Times New Roman"/>
              </a:rPr>
              <a:t> </a:t>
            </a:r>
            <a:r>
              <a:rPr sz="614" dirty="0">
                <a:latin typeface="DejaVu Serif"/>
                <a:cs typeface="DejaVu Serif"/>
              </a:rPr>
              <a:t>t</a:t>
            </a:r>
            <a:r>
              <a:rPr sz="614" baseline="41666" dirty="0">
                <a:latin typeface="Times New Roman"/>
                <a:cs typeface="Times New Roman"/>
              </a:rPr>
              <a:t>2</a:t>
            </a:r>
            <a:r>
              <a:rPr sz="920" baseline="43209" dirty="0">
                <a:latin typeface="Arial"/>
                <a:cs typeface="Arial"/>
              </a:rPr>
              <a:t>Σ</a:t>
            </a:r>
            <a:r>
              <a:rPr sz="614" baseline="46296" dirty="0">
                <a:latin typeface="Times New Roman"/>
                <a:cs typeface="Times New Roman"/>
              </a:rPr>
              <a:t>4 </a:t>
            </a:r>
            <a:r>
              <a:rPr sz="614" spc="-44" dirty="0">
                <a:latin typeface="DejaVu Serif"/>
                <a:cs typeface="DejaVu Serif"/>
              </a:rPr>
              <a:t>dt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3960608" y="5161161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367.</a:t>
            </a:r>
            <a:endParaRPr sz="614">
              <a:latin typeface="Arial"/>
              <a:cs typeface="Arial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4177864" y="5101255"/>
            <a:ext cx="103909" cy="216621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marR="3464" indent="22513">
              <a:lnSpc>
                <a:spcPct val="110000"/>
              </a:lnSpc>
              <a:spcBef>
                <a:spcPts val="68"/>
              </a:spcBef>
            </a:pPr>
            <a:r>
              <a:rPr sz="614" u="sng" spc="-6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 </a:t>
            </a:r>
            <a:r>
              <a:rPr sz="614" spc="-68" dirty="0">
                <a:latin typeface="DejaVu Serif"/>
                <a:cs typeface="DejaVu Serif"/>
              </a:rPr>
              <a:t> </a:t>
            </a:r>
            <a:r>
              <a:rPr sz="614" spc="-31" dirty="0">
                <a:latin typeface="DejaVu Serif"/>
                <a:cs typeface="DejaVu Serif"/>
              </a:rPr>
              <a:t>dx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4288086" y="5055486"/>
            <a:ext cx="6191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4367887" y="5102694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1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4332420" y="5258219"/>
            <a:ext cx="53686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i="1" spc="78" dirty="0">
                <a:latin typeface="Arial"/>
                <a:cs typeface="Arial"/>
              </a:rPr>
              <a:t>x</a:t>
            </a:r>
            <a:endParaRPr sz="409">
              <a:latin typeface="Arial"/>
              <a:cs typeface="Arial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4417132" y="5161161"/>
            <a:ext cx="238558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20" dirty="0">
                <a:latin typeface="Times New Roman"/>
                <a:cs typeface="Times New Roman"/>
              </a:rPr>
              <a:t>ln </a:t>
            </a:r>
            <a:r>
              <a:rPr sz="614" spc="-34" dirty="0">
                <a:latin typeface="DejaVu Serif"/>
                <a:cs typeface="DejaVu Serif"/>
              </a:rPr>
              <a:t>z</a:t>
            </a:r>
            <a:r>
              <a:rPr sz="614" spc="-116" dirty="0">
                <a:latin typeface="DejaVu Serif"/>
                <a:cs typeface="DejaVu Serif"/>
              </a:rPr>
              <a:t> </a:t>
            </a:r>
            <a:r>
              <a:rPr sz="614" spc="-51" dirty="0">
                <a:latin typeface="DejaVu Serif"/>
                <a:cs typeface="DejaVu Serif"/>
              </a:rPr>
              <a:t>dz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3960608" y="5423376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368.</a:t>
            </a:r>
            <a:endParaRPr sz="614">
              <a:latin typeface="Arial"/>
              <a:cs typeface="Arial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4271676" y="5317700"/>
            <a:ext cx="6191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4351470" y="5364908"/>
            <a:ext cx="41996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i="1" spc="78" dirty="0">
                <a:latin typeface="Arial"/>
                <a:cs typeface="Arial"/>
              </a:rPr>
              <a:t>t</a:t>
            </a:r>
            <a:endParaRPr sz="409">
              <a:latin typeface="Arial"/>
              <a:cs typeface="Arial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4316002" y="5520425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0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4192273" y="5373161"/>
            <a:ext cx="448108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20368" algn="l"/>
              </a:tabLst>
            </a:pPr>
            <a:r>
              <a:rPr sz="614" u="sng" spc="-6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</a:t>
            </a:r>
            <a:r>
              <a:rPr sz="614" spc="-68" dirty="0">
                <a:latin typeface="DejaVu Serif"/>
                <a:cs typeface="DejaVu Serif"/>
              </a:rPr>
              <a:t>	</a:t>
            </a:r>
            <a:r>
              <a:rPr sz="614" u="sng" spc="-6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 </a:t>
            </a:r>
            <a:r>
              <a:rPr sz="614" u="sng" spc="-31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dx</a:t>
            </a:r>
            <a:r>
              <a:rPr sz="614" u="sng" spc="-6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 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4177864" y="5476031"/>
            <a:ext cx="458066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34655" algn="l"/>
              </a:tabLst>
            </a:pPr>
            <a:r>
              <a:rPr sz="614" spc="-44" dirty="0">
                <a:latin typeface="DejaVu Serif"/>
                <a:cs typeface="DejaVu Serif"/>
              </a:rPr>
              <a:t>dt	</a:t>
            </a:r>
            <a:r>
              <a:rPr sz="614" spc="7" dirty="0">
                <a:latin typeface="Times New Roman"/>
                <a:cs typeface="Times New Roman"/>
              </a:rPr>
              <a:t>1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82" dirty="0">
                <a:latin typeface="Times New Roman"/>
                <a:cs typeface="Times New Roman"/>
              </a:rPr>
              <a:t> 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23148" dirty="0">
                <a:latin typeface="Times New Roman"/>
                <a:cs typeface="Times New Roman"/>
              </a:rPr>
              <a:t>2</a:t>
            </a:r>
            <a:endParaRPr sz="614" baseline="23148">
              <a:latin typeface="Times New Roman"/>
              <a:cs typeface="Times New Roman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3960608" y="5692570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369.</a:t>
            </a:r>
            <a:endParaRPr sz="614">
              <a:latin typeface="Arial"/>
              <a:cs typeface="Arial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4177864" y="5632654"/>
            <a:ext cx="87890" cy="216621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marR="3464" indent="14287">
              <a:lnSpc>
                <a:spcPct val="110000"/>
              </a:lnSpc>
              <a:spcBef>
                <a:spcPts val="68"/>
              </a:spcBef>
            </a:pPr>
            <a:r>
              <a:rPr sz="614" u="sng" spc="-6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 </a:t>
            </a:r>
            <a:r>
              <a:rPr sz="614" spc="-68" dirty="0">
                <a:latin typeface="DejaVu Serif"/>
                <a:cs typeface="DejaVu Serif"/>
              </a:rPr>
              <a:t> </a:t>
            </a:r>
            <a:r>
              <a:rPr sz="614" spc="-44" dirty="0">
                <a:latin typeface="DejaVu Serif"/>
                <a:cs typeface="DejaVu Serif"/>
              </a:rPr>
              <a:t>dt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4271676" y="5586894"/>
            <a:ext cx="6191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4351470" y="5634102"/>
            <a:ext cx="106940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1</a:t>
            </a:r>
            <a:r>
              <a:rPr sz="409" i="1" spc="112" dirty="0">
                <a:latin typeface="Arial"/>
                <a:cs typeface="Arial"/>
              </a:rPr>
              <a:t>/t</a:t>
            </a:r>
            <a:endParaRPr sz="409">
              <a:latin typeface="Arial"/>
              <a:cs typeface="Arial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4316002" y="5789619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0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4468818" y="5632654"/>
            <a:ext cx="235960" cy="219773"/>
          </a:xfrm>
          <a:prstGeom prst="rect">
            <a:avLst/>
          </a:prstGeom>
        </p:spPr>
        <p:txBody>
          <a:bodyPr vert="horz" wrap="square" lIns="0" tIns="17750" rIns="0" bIns="0" rtlCol="0">
            <a:spAutoFit/>
          </a:bodyPr>
          <a:lstStyle/>
          <a:p>
            <a:pPr marL="8659">
              <a:spcBef>
                <a:spcPts val="139"/>
              </a:spcBef>
            </a:pPr>
            <a:r>
              <a:rPr sz="614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sz="614" u="sng" spc="58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14" u="sng" spc="-31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dx</a:t>
            </a:r>
            <a:r>
              <a:rPr sz="614" u="sng" spc="-6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 </a:t>
            </a:r>
            <a:endParaRPr sz="614">
              <a:latin typeface="DejaVu Serif"/>
              <a:cs typeface="DejaVu Serif"/>
            </a:endParaRPr>
          </a:p>
          <a:p>
            <a:pPr marL="8659">
              <a:spcBef>
                <a:spcPts val="75"/>
              </a:spcBef>
            </a:pPr>
            <a:r>
              <a:rPr sz="614" spc="7" dirty="0">
                <a:latin typeface="Times New Roman"/>
                <a:cs typeface="Times New Roman"/>
              </a:rPr>
              <a:t>1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78" dirty="0">
                <a:latin typeface="Times New Roman"/>
                <a:cs typeface="Times New Roman"/>
              </a:rPr>
              <a:t> 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23148" dirty="0">
                <a:latin typeface="Times New Roman"/>
                <a:cs typeface="Times New Roman"/>
              </a:rPr>
              <a:t>2</a:t>
            </a:r>
            <a:endParaRPr sz="614" baseline="23148">
              <a:latin typeface="Times New Roman"/>
              <a:cs typeface="Times New Roman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3960608" y="5956299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370.</a:t>
            </a:r>
            <a:endParaRPr sz="614">
              <a:latin typeface="Arial"/>
              <a:cs typeface="Arial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4177864" y="5896384"/>
            <a:ext cx="103909" cy="216621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marR="3464" indent="22513">
              <a:lnSpc>
                <a:spcPct val="110000"/>
              </a:lnSpc>
              <a:spcBef>
                <a:spcPts val="68"/>
              </a:spcBef>
            </a:pPr>
            <a:r>
              <a:rPr sz="614" u="sng" spc="-6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 </a:t>
            </a:r>
            <a:r>
              <a:rPr sz="614" spc="-68" dirty="0">
                <a:latin typeface="DejaVu Serif"/>
                <a:cs typeface="DejaVu Serif"/>
              </a:rPr>
              <a:t> </a:t>
            </a:r>
            <a:r>
              <a:rPr sz="614" spc="-31" dirty="0">
                <a:latin typeface="DejaVu Serif"/>
                <a:cs typeface="DejaVu Serif"/>
              </a:rPr>
              <a:t>dx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4288086" y="5850623"/>
            <a:ext cx="6191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4367888" y="5897831"/>
            <a:ext cx="85292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2</a:t>
            </a:r>
            <a:r>
              <a:rPr sz="409" i="1" spc="78" dirty="0">
                <a:latin typeface="Arial"/>
                <a:cs typeface="Arial"/>
              </a:rPr>
              <a:t>x</a:t>
            </a:r>
            <a:endParaRPr sz="409">
              <a:latin typeface="Arial"/>
              <a:cs typeface="Arial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4490422" y="5944885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4453250" y="5956299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24" dirty="0">
                <a:latin typeface="DejaVu Serif"/>
                <a:cs typeface="DejaVu Serif"/>
              </a:rPr>
              <a:t>s</a:t>
            </a:r>
            <a:r>
              <a:rPr sz="614" spc="34" dirty="0">
                <a:latin typeface="DejaVu Serif"/>
                <a:cs typeface="DejaVu Serif"/>
              </a:rPr>
              <a:t> </a:t>
            </a:r>
            <a:r>
              <a:rPr sz="614" spc="-48" dirty="0">
                <a:latin typeface="DejaVu Serif"/>
                <a:cs typeface="DejaVu Serif"/>
              </a:rPr>
              <a:t>ds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6142119" y="4721219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371.</a:t>
            </a:r>
            <a:endParaRPr sz="614">
              <a:latin typeface="Arial"/>
              <a:cs typeface="Arial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6458218" y="4615543"/>
            <a:ext cx="6191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6538012" y="4662751"/>
            <a:ext cx="47192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i="1" spc="3" dirty="0">
                <a:latin typeface="Arial"/>
                <a:cs typeface="Arial"/>
              </a:rPr>
              <a:t>q</a:t>
            </a:r>
            <a:endParaRPr sz="409">
              <a:latin typeface="Arial"/>
              <a:cs typeface="Arial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6502552" y="4818268"/>
            <a:ext cx="96982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i="1" spc="150" dirty="0">
                <a:latin typeface="Arial"/>
                <a:cs typeface="Arial"/>
              </a:rPr>
              <a:t>−</a:t>
            </a:r>
            <a:r>
              <a:rPr sz="409" i="1" spc="3" dirty="0">
                <a:latin typeface="Arial"/>
                <a:cs typeface="Arial"/>
              </a:rPr>
              <a:t>q</a:t>
            </a:r>
            <a:endParaRPr sz="409">
              <a:latin typeface="Arial"/>
              <a:cs typeface="Arial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6374000" y="4671004"/>
            <a:ext cx="4740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46345" algn="l"/>
              </a:tabLst>
            </a:pPr>
            <a:r>
              <a:rPr sz="614" u="sng" spc="-6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</a:t>
            </a:r>
            <a:r>
              <a:rPr sz="614" spc="-68" dirty="0">
                <a:latin typeface="DejaVu Serif"/>
                <a:cs typeface="DejaVu Serif"/>
              </a:rPr>
              <a:t>	</a:t>
            </a:r>
            <a:r>
              <a:rPr sz="614" u="sng" spc="-6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 </a:t>
            </a:r>
            <a:r>
              <a:rPr sz="614" u="sng" spc="-31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dx</a:t>
            </a:r>
            <a:r>
              <a:rPr sz="614" u="sng" spc="-6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 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6354786" y="4773874"/>
            <a:ext cx="488806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65394" algn="l"/>
              </a:tabLst>
            </a:pPr>
            <a:r>
              <a:rPr sz="614" spc="-92" dirty="0">
                <a:latin typeface="DejaVu Serif"/>
                <a:cs typeface="DejaVu Serif"/>
              </a:rPr>
              <a:t>dq	</a:t>
            </a:r>
            <a:r>
              <a:rPr sz="614" spc="7" dirty="0">
                <a:latin typeface="Times New Roman"/>
                <a:cs typeface="Times New Roman"/>
              </a:rPr>
              <a:t>1 </a:t>
            </a:r>
            <a:r>
              <a:rPr sz="614" spc="-27" dirty="0">
                <a:latin typeface="DejaVu Sans"/>
                <a:cs typeface="DejaVu Sans"/>
              </a:rPr>
              <a:t>−</a:t>
            </a:r>
            <a:r>
              <a:rPr sz="614" spc="-126" dirty="0">
                <a:latin typeface="DejaVu Sans"/>
                <a:cs typeface="DejaVu Sans"/>
              </a:rPr>
              <a:t> 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23148" dirty="0">
                <a:latin typeface="Times New Roman"/>
                <a:cs typeface="Times New Roman"/>
              </a:rPr>
              <a:t>2</a:t>
            </a:r>
            <a:endParaRPr sz="614" baseline="23148">
              <a:latin typeface="Times New Roman"/>
              <a:cs typeface="Times New Roman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6920510" y="4721219"/>
            <a:ext cx="1210541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10" dirty="0">
                <a:latin typeface="Arial"/>
                <a:cs typeface="Arial"/>
              </a:rPr>
              <a:t>[Which </a:t>
            </a:r>
            <a:r>
              <a:rPr sz="614" spc="-37" dirty="0">
                <a:latin typeface="Arial"/>
                <a:cs typeface="Arial"/>
              </a:rPr>
              <a:t>values </a:t>
            </a:r>
            <a:r>
              <a:rPr sz="614" spc="-10" dirty="0">
                <a:latin typeface="Arial"/>
                <a:cs typeface="Arial"/>
              </a:rPr>
              <a:t>of </a:t>
            </a:r>
            <a:r>
              <a:rPr sz="614" spc="-112" dirty="0">
                <a:latin typeface="DejaVu Serif"/>
                <a:cs typeface="DejaVu Serif"/>
              </a:rPr>
              <a:t>q </a:t>
            </a:r>
            <a:r>
              <a:rPr sz="614" spc="-44" dirty="0">
                <a:latin typeface="Arial"/>
                <a:cs typeface="Arial"/>
              </a:rPr>
              <a:t>are </a:t>
            </a:r>
            <a:r>
              <a:rPr sz="614" spc="-31" dirty="0">
                <a:latin typeface="Arial"/>
                <a:cs typeface="Arial"/>
              </a:rPr>
              <a:t>allowed</a:t>
            </a:r>
            <a:r>
              <a:rPr sz="614" spc="-34" dirty="0">
                <a:latin typeface="Arial"/>
                <a:cs typeface="Arial"/>
              </a:rPr>
              <a:t> here?]</a:t>
            </a:r>
            <a:endParaRPr sz="614">
              <a:latin typeface="Arial"/>
              <a:cs typeface="Arial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6142119" y="5010276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372.</a:t>
            </a:r>
            <a:endParaRPr sz="614">
              <a:latin typeface="Arial"/>
              <a:cs typeface="Arial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6373775" y="4960062"/>
            <a:ext cx="58882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68" dirty="0">
                <a:latin typeface="DejaVu Serif"/>
                <a:cs typeface="DejaVu Serif"/>
              </a:rPr>
              <a:t>d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6359366" y="5062941"/>
            <a:ext cx="8789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44" dirty="0">
                <a:latin typeface="DejaVu Serif"/>
                <a:cs typeface="DejaVu Serif"/>
              </a:rPr>
              <a:t>dt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6532981" y="4951809"/>
            <a:ext cx="41996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i="1" spc="78" dirty="0">
                <a:latin typeface="Arial"/>
                <a:cs typeface="Arial"/>
              </a:rPr>
              <a:t>t</a:t>
            </a:r>
            <a:endParaRPr sz="409">
              <a:latin typeface="Arial"/>
              <a:cs typeface="Arial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6359366" y="4904601"/>
            <a:ext cx="245052" cy="107402"/>
          </a:xfrm>
          <a:prstGeom prst="rect">
            <a:avLst/>
          </a:prstGeom>
        </p:spPr>
        <p:txBody>
          <a:bodyPr vert="horz" wrap="square" lIns="0" tIns="42863" rIns="0" bIns="0" rtlCol="0">
            <a:spAutoFit/>
          </a:bodyPr>
          <a:lstStyle/>
          <a:p>
            <a:pPr algn="ctr">
              <a:lnSpc>
                <a:spcPts val="68"/>
              </a:lnSpc>
              <a:spcBef>
                <a:spcPts val="337"/>
              </a:spcBef>
              <a:tabLst>
                <a:tab pos="197855" algn="l"/>
              </a:tabLst>
            </a:pPr>
            <a:r>
              <a:rPr sz="614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 </a:t>
            </a:r>
            <a:r>
              <a:rPr sz="614" u="sng" spc="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14" dirty="0">
                <a:latin typeface="Times New Roman"/>
                <a:cs typeface="Times New Roman"/>
              </a:rPr>
              <a:t>	</a:t>
            </a:r>
            <a:r>
              <a:rPr sz="341" spc="58" dirty="0">
                <a:latin typeface="Times New Roman"/>
                <a:cs typeface="Times New Roman"/>
              </a:rPr>
              <a:t>2</a:t>
            </a:r>
            <a:endParaRPr sz="341">
              <a:latin typeface="Times New Roman"/>
              <a:cs typeface="Times New Roman"/>
            </a:endParaRPr>
          </a:p>
          <a:p>
            <a:pPr marL="3896" algn="ctr">
              <a:lnSpc>
                <a:spcPts val="395"/>
              </a:lnSpc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6497513" y="5107335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0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6646043" y="4998862"/>
            <a:ext cx="85292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2</a:t>
            </a:r>
            <a:r>
              <a:rPr sz="409" i="1" spc="78" dirty="0">
                <a:latin typeface="Arial"/>
                <a:cs typeface="Arial"/>
              </a:rPr>
              <a:t>x</a:t>
            </a:r>
            <a:endParaRPr sz="409">
              <a:latin typeface="Arial"/>
              <a:cs typeface="Arial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6608938" y="5010276"/>
            <a:ext cx="213447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72" dirty="0">
                <a:latin typeface="DejaVu Serif"/>
                <a:cs typeface="DejaVu Serif"/>
              </a:rPr>
              <a:t>e</a:t>
            </a:r>
            <a:r>
              <a:rPr sz="614" spc="-58" dirty="0">
                <a:latin typeface="DejaVu Serif"/>
                <a:cs typeface="DejaVu Serif"/>
              </a:rPr>
              <a:t> </a:t>
            </a:r>
            <a:r>
              <a:rPr sz="614" spc="-31" dirty="0">
                <a:latin typeface="DejaVu Serif"/>
                <a:cs typeface="DejaVu Serif"/>
              </a:rPr>
              <a:t>dx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6142118" y="5167800"/>
            <a:ext cx="2001982" cy="926606"/>
          </a:xfrm>
          <a:prstGeom prst="rect">
            <a:avLst/>
          </a:prstGeom>
        </p:spPr>
        <p:txBody>
          <a:bodyPr vert="horz" wrap="square" lIns="0" tIns="49790" rIns="0" bIns="0" rtlCol="0">
            <a:spAutoFit/>
          </a:bodyPr>
          <a:lstStyle/>
          <a:p>
            <a:pPr marL="215173" indent="-206514">
              <a:spcBef>
                <a:spcPts val="392"/>
              </a:spcBef>
              <a:buFont typeface="Arial"/>
              <a:buAutoNum type="arabicPeriod" startAt="373"/>
              <a:tabLst>
                <a:tab pos="215606" algn="l"/>
              </a:tabLst>
            </a:pPr>
            <a:r>
              <a:rPr sz="614" b="1" dirty="0">
                <a:latin typeface="Georgia"/>
                <a:cs typeface="Georgia"/>
              </a:rPr>
              <a:t>Group</a:t>
            </a:r>
            <a:r>
              <a:rPr sz="614" b="1" spc="82" dirty="0">
                <a:latin typeface="Georgia"/>
                <a:cs typeface="Georgia"/>
              </a:rPr>
              <a:t> </a:t>
            </a:r>
            <a:r>
              <a:rPr sz="614" b="1" spc="-7" dirty="0">
                <a:latin typeface="Georgia"/>
                <a:cs typeface="Georgia"/>
              </a:rPr>
              <a:t>Problem.</a:t>
            </a:r>
            <a:endParaRPr sz="614">
              <a:latin typeface="Georgia"/>
              <a:cs typeface="Georgia"/>
            </a:endParaRPr>
          </a:p>
          <a:p>
            <a:pPr marL="264095">
              <a:spcBef>
                <a:spcPts val="324"/>
              </a:spcBef>
            </a:pPr>
            <a:r>
              <a:rPr sz="614" spc="-31" dirty="0">
                <a:latin typeface="Arial"/>
                <a:cs typeface="Arial"/>
              </a:rPr>
              <a:t>You can </a:t>
            </a:r>
            <a:r>
              <a:rPr sz="614" spc="-65" dirty="0">
                <a:latin typeface="Arial"/>
                <a:cs typeface="Arial"/>
              </a:rPr>
              <a:t>see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20" dirty="0">
                <a:latin typeface="Arial"/>
                <a:cs typeface="Arial"/>
              </a:rPr>
              <a:t>graph </a:t>
            </a:r>
            <a:r>
              <a:rPr sz="614" spc="-3" dirty="0">
                <a:latin typeface="Arial"/>
                <a:cs typeface="Arial"/>
              </a:rPr>
              <a:t>of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17" dirty="0">
                <a:latin typeface="Arial"/>
                <a:cs typeface="Arial"/>
              </a:rPr>
              <a:t>error </a:t>
            </a:r>
            <a:r>
              <a:rPr sz="614" spc="-3" dirty="0">
                <a:latin typeface="Arial"/>
                <a:cs typeface="Arial"/>
              </a:rPr>
              <a:t>function</a:t>
            </a:r>
            <a:r>
              <a:rPr sz="614" spc="-20" dirty="0">
                <a:latin typeface="Arial"/>
                <a:cs typeface="Arial"/>
              </a:rPr>
              <a:t> </a:t>
            </a:r>
            <a:r>
              <a:rPr sz="614" spc="7" dirty="0">
                <a:latin typeface="Arial"/>
                <a:cs typeface="Arial"/>
              </a:rPr>
              <a:t>at</a:t>
            </a:r>
            <a:endParaRPr sz="614">
              <a:latin typeface="Arial"/>
              <a:cs typeface="Arial"/>
            </a:endParaRPr>
          </a:p>
          <a:p>
            <a:pPr marL="167981">
              <a:spcBef>
                <a:spcPts val="10"/>
              </a:spcBef>
            </a:pPr>
            <a:r>
              <a:rPr sz="614" spc="72" dirty="0">
                <a:solidFill>
                  <a:srgbClr val="007F00"/>
                </a:solidFill>
                <a:latin typeface="Times New Roman"/>
                <a:cs typeface="Times New Roman"/>
                <a:hlinkClick r:id="rId3"/>
              </a:rPr>
              <a:t>http://en.wikipedia.org/wiki/Error_function</a:t>
            </a:r>
            <a:endParaRPr sz="614">
              <a:latin typeface="Times New Roman"/>
              <a:cs typeface="Times New Roman"/>
            </a:endParaRPr>
          </a:p>
          <a:p>
            <a:pPr marL="109102" marR="3464" lvl="1" indent="154993" algn="just">
              <a:lnSpc>
                <a:spcPct val="101499"/>
              </a:lnSpc>
              <a:spcBef>
                <a:spcPts val="313"/>
              </a:spcBef>
              <a:buFont typeface="Arial"/>
              <a:buAutoNum type="alphaLcParenBoth"/>
              <a:tabLst>
                <a:tab pos="397875" algn="l"/>
              </a:tabLst>
            </a:pPr>
            <a:r>
              <a:rPr sz="614" spc="-27" dirty="0">
                <a:latin typeface="Arial"/>
                <a:cs typeface="Arial"/>
              </a:rPr>
              <a:t>Compute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44" dirty="0">
                <a:latin typeface="Arial"/>
                <a:cs typeface="Arial"/>
              </a:rPr>
              <a:t>second </a:t>
            </a:r>
            <a:r>
              <a:rPr sz="614" spc="-20" dirty="0">
                <a:latin typeface="Arial"/>
                <a:cs typeface="Arial"/>
              </a:rPr>
              <a:t>derivative </a:t>
            </a:r>
            <a:r>
              <a:rPr sz="614" spc="-10" dirty="0">
                <a:latin typeface="Arial"/>
                <a:cs typeface="Arial"/>
              </a:rPr>
              <a:t>of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20" dirty="0">
                <a:latin typeface="Arial"/>
                <a:cs typeface="Arial"/>
              </a:rPr>
              <a:t>error </a:t>
            </a:r>
            <a:r>
              <a:rPr sz="614" spc="-14" dirty="0">
                <a:latin typeface="Arial"/>
                <a:cs typeface="Arial"/>
              </a:rPr>
              <a:t>func-  </a:t>
            </a:r>
            <a:r>
              <a:rPr sz="614" spc="7" dirty="0">
                <a:latin typeface="Arial"/>
                <a:cs typeface="Arial"/>
              </a:rPr>
              <a:t>tion. </a:t>
            </a:r>
            <a:r>
              <a:rPr sz="614" spc="-14" dirty="0">
                <a:latin typeface="Arial"/>
                <a:cs typeface="Arial"/>
              </a:rPr>
              <a:t>How </a:t>
            </a:r>
            <a:r>
              <a:rPr sz="614" spc="-17" dirty="0">
                <a:latin typeface="Arial"/>
                <a:cs typeface="Arial"/>
              </a:rPr>
              <a:t>many </a:t>
            </a:r>
            <a:r>
              <a:rPr sz="614" spc="-3" dirty="0">
                <a:latin typeface="Arial"/>
                <a:cs typeface="Arial"/>
              </a:rPr>
              <a:t>inflection points </a:t>
            </a:r>
            <a:r>
              <a:rPr sz="614" spc="-37" dirty="0">
                <a:latin typeface="Arial"/>
                <a:cs typeface="Arial"/>
              </a:rPr>
              <a:t>does </a:t>
            </a:r>
            <a:r>
              <a:rPr sz="614" spc="-7" dirty="0">
                <a:latin typeface="Arial"/>
                <a:cs typeface="Arial"/>
              </a:rPr>
              <a:t>the </a:t>
            </a:r>
            <a:r>
              <a:rPr sz="614" spc="-17" dirty="0">
                <a:latin typeface="Arial"/>
                <a:cs typeface="Arial"/>
              </a:rPr>
              <a:t>graph </a:t>
            </a:r>
            <a:r>
              <a:rPr sz="614" dirty="0">
                <a:latin typeface="Arial"/>
                <a:cs typeface="Arial"/>
              </a:rPr>
              <a:t>of </a:t>
            </a:r>
            <a:r>
              <a:rPr sz="614" spc="-7" dirty="0">
                <a:latin typeface="Arial"/>
                <a:cs typeface="Arial"/>
              </a:rPr>
              <a:t>the  </a:t>
            </a:r>
            <a:r>
              <a:rPr sz="614" spc="-17" dirty="0">
                <a:latin typeface="Arial"/>
                <a:cs typeface="Arial"/>
              </a:rPr>
              <a:t>error </a:t>
            </a:r>
            <a:r>
              <a:rPr sz="614" spc="-3" dirty="0">
                <a:latin typeface="Arial"/>
                <a:cs typeface="Arial"/>
              </a:rPr>
              <a:t>function</a:t>
            </a:r>
            <a:r>
              <a:rPr sz="614" spc="-65" dirty="0">
                <a:latin typeface="Arial"/>
                <a:cs typeface="Arial"/>
              </a:rPr>
              <a:t> </a:t>
            </a:r>
            <a:r>
              <a:rPr sz="614" spc="-37" dirty="0">
                <a:latin typeface="Arial"/>
                <a:cs typeface="Arial"/>
              </a:rPr>
              <a:t>have?</a:t>
            </a:r>
            <a:endParaRPr sz="614">
              <a:latin typeface="Arial"/>
              <a:cs typeface="Arial"/>
            </a:endParaRPr>
          </a:p>
          <a:p>
            <a:pPr marL="109102" marR="14720" lvl="1" indent="154993" algn="just">
              <a:lnSpc>
                <a:spcPct val="101499"/>
              </a:lnSpc>
              <a:spcBef>
                <a:spcPts val="313"/>
              </a:spcBef>
              <a:buFont typeface="Arial"/>
              <a:buAutoNum type="alphaLcParenBoth"/>
              <a:tabLst>
                <a:tab pos="406101" algn="l"/>
              </a:tabLst>
            </a:pP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14" dirty="0">
                <a:latin typeface="Arial"/>
                <a:cs typeface="Arial"/>
              </a:rPr>
              <a:t>graph </a:t>
            </a:r>
            <a:r>
              <a:rPr sz="614" dirty="0">
                <a:latin typeface="Arial"/>
                <a:cs typeface="Arial"/>
              </a:rPr>
              <a:t>of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14" dirty="0">
                <a:latin typeface="Arial"/>
                <a:cs typeface="Arial"/>
              </a:rPr>
              <a:t>error </a:t>
            </a:r>
            <a:r>
              <a:rPr sz="614" dirty="0">
                <a:latin typeface="Arial"/>
                <a:cs typeface="Arial"/>
              </a:rPr>
              <a:t>function </a:t>
            </a:r>
            <a:r>
              <a:rPr sz="614" spc="-17" dirty="0">
                <a:latin typeface="Arial"/>
                <a:cs typeface="Arial"/>
              </a:rPr>
              <a:t>on </a:t>
            </a:r>
            <a:r>
              <a:rPr sz="614" spc="-3" dirty="0">
                <a:latin typeface="Arial"/>
                <a:cs typeface="Arial"/>
              </a:rPr>
              <a:t>Wikipedia  </a:t>
            </a:r>
            <a:r>
              <a:rPr sz="614" spc="-44" dirty="0">
                <a:latin typeface="Arial"/>
                <a:cs typeface="Arial"/>
              </a:rPr>
              <a:t>shows </a:t>
            </a:r>
            <a:r>
              <a:rPr sz="614" spc="10" dirty="0">
                <a:latin typeface="Arial"/>
                <a:cs typeface="Arial"/>
              </a:rPr>
              <a:t>that </a:t>
            </a:r>
            <a:r>
              <a:rPr sz="614" spc="27" dirty="0">
                <a:latin typeface="Times New Roman"/>
                <a:cs typeface="Times New Roman"/>
              </a:rPr>
              <a:t>erf(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 </a:t>
            </a:r>
            <a:r>
              <a:rPr sz="614" spc="-31" dirty="0">
                <a:latin typeface="Arial"/>
                <a:cs typeface="Arial"/>
              </a:rPr>
              <a:t>is </a:t>
            </a:r>
            <a:r>
              <a:rPr sz="614" spc="-24" dirty="0">
                <a:latin typeface="Arial"/>
                <a:cs typeface="Arial"/>
              </a:rPr>
              <a:t>negative </a:t>
            </a:r>
            <a:r>
              <a:rPr sz="614" spc="-31" dirty="0">
                <a:latin typeface="Arial"/>
                <a:cs typeface="Arial"/>
              </a:rPr>
              <a:t>when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-27" dirty="0">
                <a:latin typeface="DejaVu Serif"/>
                <a:cs typeface="DejaVu Serif"/>
              </a:rPr>
              <a:t>&lt; </a:t>
            </a:r>
            <a:r>
              <a:rPr sz="614" spc="3" dirty="0">
                <a:latin typeface="Times New Roman"/>
                <a:cs typeface="Times New Roman"/>
              </a:rPr>
              <a:t>0</a:t>
            </a:r>
            <a:r>
              <a:rPr sz="614" spc="3" dirty="0">
                <a:latin typeface="Arial"/>
                <a:cs typeface="Arial"/>
              </a:rPr>
              <a:t>. </a:t>
            </a:r>
            <a:r>
              <a:rPr sz="614" spc="14" dirty="0">
                <a:latin typeface="Arial"/>
                <a:cs typeface="Arial"/>
              </a:rPr>
              <a:t>But </a:t>
            </a:r>
            <a:r>
              <a:rPr sz="614" spc="-10" dirty="0">
                <a:latin typeface="Arial"/>
                <a:cs typeface="Arial"/>
              </a:rPr>
              <a:t>the</a:t>
            </a:r>
            <a:r>
              <a:rPr sz="614" spc="-95" dirty="0">
                <a:latin typeface="Arial"/>
                <a:cs typeface="Arial"/>
              </a:rPr>
              <a:t> </a:t>
            </a:r>
            <a:r>
              <a:rPr sz="614" spc="-20" dirty="0">
                <a:latin typeface="Arial"/>
                <a:cs typeface="Arial"/>
              </a:rPr>
              <a:t>error</a:t>
            </a:r>
            <a:endParaRPr sz="614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57956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61114" y="623424"/>
            <a:ext cx="1887682" cy="330929"/>
          </a:xfrm>
          <a:prstGeom prst="rect">
            <a:avLst/>
          </a:prstGeom>
        </p:spPr>
        <p:txBody>
          <a:bodyPr vert="horz" wrap="square" lIns="0" tIns="6927" rIns="0" bIns="0" rtlCol="0">
            <a:spAutoFit/>
          </a:bodyPr>
          <a:lstStyle/>
          <a:p>
            <a:pPr marL="8659" marR="3464">
              <a:lnSpc>
                <a:spcPct val="101499"/>
              </a:lnSpc>
              <a:spcBef>
                <a:spcPts val="55"/>
              </a:spcBef>
            </a:pPr>
            <a:r>
              <a:rPr sz="614" dirty="0">
                <a:latin typeface="Arial"/>
                <a:cs typeface="Arial"/>
              </a:rPr>
              <a:t>function </a:t>
            </a:r>
            <a:r>
              <a:rPr sz="614" spc="-24" dirty="0">
                <a:latin typeface="Arial"/>
                <a:cs typeface="Arial"/>
              </a:rPr>
              <a:t>is </a:t>
            </a:r>
            <a:r>
              <a:rPr sz="614" spc="-17" dirty="0">
                <a:latin typeface="Arial"/>
                <a:cs typeface="Arial"/>
              </a:rPr>
              <a:t>defined </a:t>
            </a:r>
            <a:r>
              <a:rPr sz="614" spc="-51" dirty="0">
                <a:latin typeface="Arial"/>
                <a:cs typeface="Arial"/>
              </a:rPr>
              <a:t>as </a:t>
            </a:r>
            <a:r>
              <a:rPr sz="614" spc="-24" dirty="0">
                <a:latin typeface="Arial"/>
                <a:cs typeface="Arial"/>
              </a:rPr>
              <a:t>an </a:t>
            </a:r>
            <a:r>
              <a:rPr sz="614" spc="-3" dirty="0">
                <a:latin typeface="Arial"/>
                <a:cs typeface="Arial"/>
              </a:rPr>
              <a:t>integral </a:t>
            </a:r>
            <a:r>
              <a:rPr sz="614" dirty="0">
                <a:latin typeface="Arial"/>
                <a:cs typeface="Arial"/>
              </a:rPr>
              <a:t>of </a:t>
            </a:r>
            <a:r>
              <a:rPr sz="614" spc="-34" dirty="0">
                <a:latin typeface="Arial"/>
                <a:cs typeface="Arial"/>
              </a:rPr>
              <a:t>a </a:t>
            </a:r>
            <a:r>
              <a:rPr sz="614" spc="-7" dirty="0">
                <a:latin typeface="Arial"/>
                <a:cs typeface="Arial"/>
              </a:rPr>
              <a:t>positive </a:t>
            </a:r>
            <a:r>
              <a:rPr sz="614" dirty="0">
                <a:latin typeface="Arial"/>
                <a:cs typeface="Arial"/>
              </a:rPr>
              <a:t>function  </a:t>
            </a:r>
            <a:r>
              <a:rPr sz="614" spc="-48" dirty="0">
                <a:latin typeface="Arial"/>
                <a:cs typeface="Arial"/>
              </a:rPr>
              <a:t>so </a:t>
            </a:r>
            <a:r>
              <a:rPr sz="614" spc="34" dirty="0">
                <a:latin typeface="Arial"/>
                <a:cs typeface="Arial"/>
              </a:rPr>
              <a:t>it </a:t>
            </a:r>
            <a:r>
              <a:rPr sz="614" spc="-24" dirty="0">
                <a:latin typeface="Arial"/>
                <a:cs typeface="Arial"/>
              </a:rPr>
              <a:t>should </a:t>
            </a:r>
            <a:r>
              <a:rPr sz="614" spc="-34" dirty="0">
                <a:latin typeface="Arial"/>
                <a:cs typeface="Arial"/>
              </a:rPr>
              <a:t>be </a:t>
            </a:r>
            <a:r>
              <a:rPr sz="614" spc="-10" dirty="0">
                <a:latin typeface="Arial"/>
                <a:cs typeface="Arial"/>
              </a:rPr>
              <a:t>positive. </a:t>
            </a:r>
            <a:r>
              <a:rPr sz="614" spc="-34" dirty="0">
                <a:latin typeface="Arial"/>
                <a:cs typeface="Arial"/>
              </a:rPr>
              <a:t>Is </a:t>
            </a:r>
            <a:r>
              <a:rPr sz="614" spc="-10" dirty="0">
                <a:latin typeface="Arial"/>
                <a:cs typeface="Arial"/>
              </a:rPr>
              <a:t>Wikipedia </a:t>
            </a:r>
            <a:r>
              <a:rPr sz="614" spc="-20" dirty="0">
                <a:latin typeface="Arial"/>
                <a:cs typeface="Arial"/>
              </a:rPr>
              <a:t>wrong?</a:t>
            </a:r>
            <a:r>
              <a:rPr sz="614" spc="14" dirty="0">
                <a:latin typeface="Arial"/>
                <a:cs typeface="Arial"/>
              </a:rPr>
              <a:t> </a:t>
            </a:r>
            <a:r>
              <a:rPr sz="614" spc="-14" dirty="0">
                <a:latin typeface="Arial"/>
                <a:cs typeface="Arial"/>
              </a:rPr>
              <a:t>Explain.</a:t>
            </a:r>
            <a:endParaRPr sz="614">
              <a:latin typeface="Arial"/>
              <a:cs typeface="Arial"/>
            </a:endParaRPr>
          </a:p>
          <a:p>
            <a:pPr marL="8659">
              <a:spcBef>
                <a:spcPts val="256"/>
              </a:spcBef>
            </a:pPr>
            <a:r>
              <a:rPr sz="614" b="1" spc="-20" dirty="0">
                <a:latin typeface="Arial"/>
                <a:cs typeface="Arial"/>
              </a:rPr>
              <a:t>Compute </a:t>
            </a:r>
            <a:r>
              <a:rPr sz="614" b="1" spc="-7" dirty="0">
                <a:latin typeface="Arial"/>
                <a:cs typeface="Arial"/>
              </a:rPr>
              <a:t>the </a:t>
            </a:r>
            <a:r>
              <a:rPr sz="614" b="1" spc="-27" dirty="0">
                <a:latin typeface="Arial"/>
                <a:cs typeface="Arial"/>
              </a:rPr>
              <a:t>following </a:t>
            </a:r>
            <a:r>
              <a:rPr sz="614" b="1" spc="-17" dirty="0">
                <a:latin typeface="Arial"/>
                <a:cs typeface="Arial"/>
              </a:rPr>
              <a:t>indefinite</a:t>
            </a:r>
            <a:r>
              <a:rPr sz="614" b="1" spc="-41" dirty="0">
                <a:latin typeface="Arial"/>
                <a:cs typeface="Arial"/>
              </a:rPr>
              <a:t> </a:t>
            </a:r>
            <a:r>
              <a:rPr sz="614" b="1" spc="-24" dirty="0">
                <a:latin typeface="Arial"/>
                <a:cs typeface="Arial"/>
              </a:rPr>
              <a:t>integrals:</a:t>
            </a:r>
            <a:endParaRPr sz="614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67507" y="919470"/>
            <a:ext cx="143741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r>
              <a:rPr sz="614" spc="58" dirty="0">
                <a:latin typeface="Arial"/>
                <a:cs typeface="Arial"/>
              </a:rPr>
              <a:t> </a:t>
            </a:r>
            <a:r>
              <a:rPr sz="920" spc="291" baseline="-30864" dirty="0">
                <a:latin typeface="Arial"/>
                <a:cs typeface="Arial"/>
              </a:rPr>
              <a:t>.</a:t>
            </a:r>
            <a:endParaRPr sz="920" baseline="-30864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66028" y="962428"/>
            <a:ext cx="64077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14" dirty="0">
                <a:latin typeface="Arial"/>
                <a:cs typeface="Arial"/>
              </a:rPr>
              <a:t>Σ</a:t>
            </a:r>
            <a:endParaRPr sz="614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60607" y="1025147"/>
            <a:ext cx="1069398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41592" algn="l"/>
              </a:tabLst>
            </a:pPr>
            <a:r>
              <a:rPr sz="614" b="1" dirty="0">
                <a:latin typeface="Arial"/>
                <a:cs typeface="Arial"/>
              </a:rPr>
              <a:t>374.	</a:t>
            </a:r>
            <a:r>
              <a:rPr sz="614" spc="17" dirty="0">
                <a:latin typeface="Times New Roman"/>
                <a:cs typeface="Times New Roman"/>
              </a:rPr>
              <a:t>6</a:t>
            </a:r>
            <a:r>
              <a:rPr sz="614" spc="17" dirty="0">
                <a:latin typeface="DejaVu Serif"/>
                <a:cs typeface="DejaVu Serif"/>
              </a:rPr>
              <a:t>x</a:t>
            </a:r>
            <a:r>
              <a:rPr sz="614" spc="25" baseline="41666" dirty="0">
                <a:latin typeface="Times New Roman"/>
                <a:cs typeface="Times New Roman"/>
              </a:rPr>
              <a:t>5 </a:t>
            </a:r>
            <a:r>
              <a:rPr sz="614" spc="-27" dirty="0">
                <a:latin typeface="DejaVu Sans"/>
                <a:cs typeface="DejaVu Sans"/>
              </a:rPr>
              <a:t>− </a:t>
            </a:r>
            <a:r>
              <a:rPr sz="614" spc="51" dirty="0">
                <a:latin typeface="Times New Roman"/>
                <a:cs typeface="Times New Roman"/>
              </a:rPr>
              <a:t>2</a:t>
            </a:r>
            <a:r>
              <a:rPr sz="614" spc="51" dirty="0">
                <a:latin typeface="DejaVu Serif"/>
                <a:cs typeface="DejaVu Serif"/>
              </a:rPr>
              <a:t>x</a:t>
            </a:r>
            <a:r>
              <a:rPr sz="614" i="1" spc="76" baseline="41666" dirty="0">
                <a:latin typeface="Arial"/>
                <a:cs typeface="Arial"/>
              </a:rPr>
              <a:t>−</a:t>
            </a:r>
            <a:r>
              <a:rPr sz="614" spc="76" baseline="41666" dirty="0">
                <a:latin typeface="Times New Roman"/>
                <a:cs typeface="Times New Roman"/>
              </a:rPr>
              <a:t>4 </a:t>
            </a:r>
            <a:r>
              <a:rPr sz="614" spc="-27" dirty="0">
                <a:latin typeface="DejaVu Sans"/>
                <a:cs typeface="DejaVu Sans"/>
              </a:rPr>
              <a:t>− </a:t>
            </a:r>
            <a:r>
              <a:rPr sz="614" spc="7" dirty="0">
                <a:latin typeface="Times New Roman"/>
                <a:cs typeface="Times New Roman"/>
              </a:rPr>
              <a:t>7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123" dirty="0">
                <a:latin typeface="DejaVu Serif"/>
                <a:cs typeface="DejaVu Serif"/>
              </a:rPr>
              <a:t> </a:t>
            </a:r>
            <a:r>
              <a:rPr sz="614" spc="-31" dirty="0">
                <a:latin typeface="DejaVu Serif"/>
                <a:cs typeface="DejaVu Serif"/>
              </a:rPr>
              <a:t>dx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60608" y="1257599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375.</a:t>
            </a:r>
            <a:endParaRPr sz="614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67507" y="1151924"/>
            <a:ext cx="143741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r>
              <a:rPr sz="614" spc="58" dirty="0">
                <a:latin typeface="Arial"/>
                <a:cs typeface="Arial"/>
              </a:rPr>
              <a:t> </a:t>
            </a:r>
            <a:r>
              <a:rPr sz="920" spc="291" baseline="-30864" dirty="0">
                <a:latin typeface="Arial"/>
                <a:cs typeface="Arial"/>
              </a:rPr>
              <a:t>.</a:t>
            </a:r>
            <a:endParaRPr sz="920" baseline="-30864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11206" y="1194882"/>
            <a:ext cx="64077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14" dirty="0">
                <a:latin typeface="Arial"/>
                <a:cs typeface="Arial"/>
              </a:rPr>
              <a:t>Σ</a:t>
            </a:r>
            <a:endParaRPr sz="614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93853" y="1246185"/>
            <a:ext cx="881495" cy="11089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507409">
              <a:lnSpc>
                <a:spcPts val="290"/>
              </a:lnSpc>
              <a:spcBef>
                <a:spcPts val="65"/>
              </a:spcBef>
              <a:tabLst>
                <a:tab pos="685349" algn="l"/>
              </a:tabLst>
            </a:pPr>
            <a:r>
              <a:rPr sz="409" i="1" spc="78" dirty="0">
                <a:latin typeface="Arial"/>
                <a:cs typeface="Arial"/>
              </a:rPr>
              <a:t>x	x</a:t>
            </a:r>
            <a:endParaRPr sz="409">
              <a:latin typeface="Arial"/>
              <a:cs typeface="Arial"/>
            </a:endParaRPr>
          </a:p>
          <a:p>
            <a:pPr marL="8659">
              <a:lnSpc>
                <a:spcPts val="535"/>
              </a:lnSpc>
              <a:tabLst>
                <a:tab pos="785792" algn="l"/>
              </a:tabLst>
            </a:pPr>
            <a:r>
              <a:rPr sz="614" spc="72" dirty="0">
                <a:latin typeface="Times New Roman"/>
                <a:cs typeface="Times New Roman"/>
              </a:rPr>
              <a:t>+3</a:t>
            </a:r>
            <a:r>
              <a:rPr sz="614" spc="58" dirty="0">
                <a:latin typeface="DejaVu Serif"/>
                <a:cs typeface="DejaVu Serif"/>
              </a:rPr>
              <a:t>/x</a:t>
            </a:r>
            <a:r>
              <a:rPr sz="614" spc="-58" dirty="0">
                <a:latin typeface="DejaVu Serif"/>
                <a:cs typeface="DejaVu Serif"/>
              </a:rPr>
              <a:t> </a:t>
            </a:r>
            <a:r>
              <a:rPr sz="614" spc="-27" dirty="0">
                <a:latin typeface="DejaVu Sans"/>
                <a:cs typeface="DejaVu Sans"/>
              </a:rPr>
              <a:t>−</a:t>
            </a:r>
            <a:r>
              <a:rPr sz="614" spc="-58" dirty="0">
                <a:latin typeface="DejaVu Sans"/>
                <a:cs typeface="DejaVu Sans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5</a:t>
            </a:r>
            <a:r>
              <a:rPr sz="614" spc="-14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14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4</a:t>
            </a:r>
            <a:r>
              <a:rPr sz="614" spc="-72" dirty="0">
                <a:latin typeface="DejaVu Serif"/>
                <a:cs typeface="DejaVu Serif"/>
              </a:rPr>
              <a:t>e</a:t>
            </a:r>
            <a:r>
              <a:rPr sz="614" dirty="0">
                <a:latin typeface="DejaVu Serif"/>
                <a:cs typeface="DejaVu Serif"/>
              </a:rPr>
              <a:t> </a:t>
            </a:r>
            <a:r>
              <a:rPr sz="614" spc="68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17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7</a:t>
            </a:r>
            <a:r>
              <a:rPr sz="614" dirty="0">
                <a:latin typeface="Times New Roman"/>
                <a:cs typeface="Times New Roman"/>
              </a:rPr>
              <a:t>	</a:t>
            </a:r>
            <a:r>
              <a:rPr sz="614" spc="-31" dirty="0">
                <a:latin typeface="DejaVu Serif"/>
                <a:cs typeface="DejaVu Serif"/>
              </a:rPr>
              <a:t>dx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167507" y="1384377"/>
            <a:ext cx="6191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60608" y="1490053"/>
            <a:ext cx="1365972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95267" algn="l"/>
              </a:tabLst>
            </a:pPr>
            <a:r>
              <a:rPr sz="614" b="1" dirty="0">
                <a:latin typeface="Arial"/>
                <a:cs typeface="Arial"/>
              </a:rPr>
              <a:t>376.	</a:t>
            </a:r>
            <a:r>
              <a:rPr sz="614" spc="31" dirty="0">
                <a:latin typeface="Times New Roman"/>
                <a:cs typeface="Times New Roman"/>
              </a:rPr>
              <a:t>(</a:t>
            </a:r>
            <a:r>
              <a:rPr sz="614" spc="31" dirty="0">
                <a:latin typeface="DejaVu Serif"/>
                <a:cs typeface="DejaVu Serif"/>
              </a:rPr>
              <a:t>x/a</a:t>
            </a:r>
            <a:r>
              <a:rPr sz="614" spc="-65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17" dirty="0">
                <a:latin typeface="Times New Roman"/>
                <a:cs typeface="Times New Roman"/>
              </a:rPr>
              <a:t> </a:t>
            </a:r>
            <a:r>
              <a:rPr sz="614" spc="27" dirty="0">
                <a:latin typeface="DejaVu Serif"/>
                <a:cs typeface="DejaVu Serif"/>
              </a:rPr>
              <a:t>a/x</a:t>
            </a:r>
            <a:r>
              <a:rPr sz="614" spc="-61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17" dirty="0">
                <a:latin typeface="Times New Roman"/>
                <a:cs typeface="Times New Roman"/>
              </a:rPr>
              <a:t> 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i="1" spc="41" baseline="41666" dirty="0">
                <a:latin typeface="Arial"/>
                <a:cs typeface="Arial"/>
              </a:rPr>
              <a:t>a</a:t>
            </a:r>
            <a:r>
              <a:rPr sz="614" i="1" spc="82" baseline="41666" dirty="0">
                <a:latin typeface="Arial"/>
                <a:cs typeface="Arial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17" dirty="0">
                <a:latin typeface="Times New Roman"/>
                <a:cs typeface="Times New Roman"/>
              </a:rPr>
              <a:t> </a:t>
            </a:r>
            <a:r>
              <a:rPr sz="614" spc="20" dirty="0">
                <a:latin typeface="DejaVu Serif"/>
                <a:cs typeface="DejaVu Serif"/>
              </a:rPr>
              <a:t>a</a:t>
            </a:r>
            <a:r>
              <a:rPr sz="614" i="1" spc="30" baseline="41666" dirty="0">
                <a:latin typeface="Arial"/>
                <a:cs typeface="Arial"/>
              </a:rPr>
              <a:t>x</a:t>
            </a:r>
            <a:r>
              <a:rPr sz="614" i="1" spc="82" baseline="41666" dirty="0">
                <a:latin typeface="Arial"/>
                <a:cs typeface="Arial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20" dirty="0">
                <a:latin typeface="Times New Roman"/>
                <a:cs typeface="Times New Roman"/>
              </a:rPr>
              <a:t> </a:t>
            </a:r>
            <a:r>
              <a:rPr sz="614" spc="3" dirty="0">
                <a:latin typeface="DejaVu Serif"/>
                <a:cs typeface="DejaVu Serif"/>
              </a:rPr>
              <a:t>ax</a:t>
            </a:r>
            <a:r>
              <a:rPr sz="614" spc="3" dirty="0">
                <a:latin typeface="Times New Roman"/>
                <a:cs typeface="Times New Roman"/>
              </a:rPr>
              <a:t>)</a:t>
            </a:r>
            <a:r>
              <a:rPr sz="614" spc="-51" dirty="0">
                <a:latin typeface="Times New Roman"/>
                <a:cs typeface="Times New Roman"/>
              </a:rPr>
              <a:t> </a:t>
            </a:r>
            <a:r>
              <a:rPr sz="614" spc="-31" dirty="0">
                <a:latin typeface="DejaVu Serif"/>
                <a:cs typeface="DejaVu Serif"/>
              </a:rPr>
              <a:t>dx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960608" y="1722506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377.</a:t>
            </a:r>
            <a:endParaRPr sz="614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167507" y="1616830"/>
            <a:ext cx="787977" cy="98949"/>
          </a:xfrm>
          <a:prstGeom prst="rect">
            <a:avLst/>
          </a:prstGeom>
        </p:spPr>
        <p:txBody>
          <a:bodyPr vert="horz" wrap="square" lIns="0" tIns="47192" rIns="0" bIns="0" rtlCol="0">
            <a:spAutoFit/>
          </a:bodyPr>
          <a:lstStyle/>
          <a:p>
            <a:pPr marL="201318">
              <a:lnSpc>
                <a:spcPts val="307"/>
              </a:lnSpc>
              <a:spcBef>
                <a:spcPts val="372"/>
              </a:spcBef>
              <a:tabLst>
                <a:tab pos="417790" algn="l"/>
                <a:tab pos="606553" algn="l"/>
                <a:tab pos="778864" algn="l"/>
              </a:tabLst>
            </a:pPr>
            <a:r>
              <a:rPr sz="614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sz="614" u="sng" spc="3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14" dirty="0">
                <a:latin typeface="Times New Roman"/>
                <a:cs typeface="Times New Roman"/>
              </a:rPr>
              <a:t>	</a:t>
            </a:r>
            <a:r>
              <a:rPr sz="614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14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 </a:t>
            </a:r>
            <a:r>
              <a:rPr sz="614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14" dirty="0">
                <a:latin typeface="Times New Roman"/>
                <a:cs typeface="Times New Roman"/>
              </a:rPr>
              <a:t>	</a:t>
            </a:r>
            <a:r>
              <a:rPr sz="614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14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614">
              <a:latin typeface="Times New Roman"/>
              <a:cs typeface="Times New Roman"/>
            </a:endParaRPr>
          </a:p>
          <a:p>
            <a:pPr marL="8659">
              <a:lnSpc>
                <a:spcPts val="123"/>
              </a:lnSpc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622032" y="1726106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4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823339" y="1672292"/>
            <a:ext cx="5715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" dirty="0">
                <a:latin typeface="Times New Roman"/>
                <a:cs typeface="Times New Roman"/>
              </a:rPr>
              <a:t>7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788018" y="1782904"/>
            <a:ext cx="46759" cy="60757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341" spc="58" dirty="0">
                <a:latin typeface="Times New Roman"/>
                <a:cs typeface="Times New Roman"/>
              </a:rPr>
              <a:t>3</a:t>
            </a:r>
            <a:endParaRPr sz="341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848199" y="1805793"/>
            <a:ext cx="81395" cy="0"/>
          </a:xfrm>
          <a:custGeom>
            <a:avLst/>
            <a:gdLst/>
            <a:ahLst/>
            <a:cxnLst/>
            <a:rect l="l" t="t" r="r" b="b"/>
            <a:pathLst>
              <a:path w="119380">
                <a:moveTo>
                  <a:pt x="0" y="0"/>
                </a:moveTo>
                <a:lnTo>
                  <a:pt x="119049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8" name="object 18"/>
          <p:cNvSpPr txBox="1"/>
          <p:nvPr/>
        </p:nvSpPr>
        <p:spPr>
          <a:xfrm>
            <a:off x="4839540" y="1788176"/>
            <a:ext cx="62778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884774" y="1791777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360354" y="1722506"/>
            <a:ext cx="668049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24697" algn="l"/>
                <a:tab pos="597028" algn="l"/>
              </a:tabLst>
            </a:pP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-58" dirty="0">
                <a:latin typeface="DejaVu Serif"/>
                <a:cs typeface="DejaVu Serif"/>
              </a:rPr>
              <a:t> </a:t>
            </a:r>
            <a:r>
              <a:rPr sz="614" spc="-27" dirty="0">
                <a:latin typeface="DejaVu Sans"/>
                <a:cs typeface="DejaVu Sans"/>
              </a:rPr>
              <a:t>−</a:t>
            </a:r>
            <a:r>
              <a:rPr sz="614" dirty="0">
                <a:latin typeface="DejaVu Sans"/>
                <a:cs typeface="DejaVu Sans"/>
              </a:rPr>
              <a:t>	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dirty="0">
                <a:latin typeface="DejaVu Serif"/>
                <a:cs typeface="DejaVu Serif"/>
              </a:rPr>
              <a:t> </a:t>
            </a:r>
            <a:r>
              <a:rPr sz="614" spc="31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dirty="0">
                <a:latin typeface="Times New Roman"/>
                <a:cs typeface="Times New Roman"/>
              </a:rPr>
              <a:t> </a:t>
            </a:r>
            <a:r>
              <a:rPr sz="614" spc="-31" dirty="0">
                <a:latin typeface="Times New Roman"/>
                <a:cs typeface="Times New Roman"/>
              </a:rPr>
              <a:t> </a:t>
            </a:r>
            <a:r>
              <a:rPr sz="614" spc="130" dirty="0">
                <a:latin typeface="DejaVu Sans"/>
                <a:cs typeface="DejaVu Sans"/>
              </a:rPr>
              <a:t>√</a:t>
            </a:r>
            <a:r>
              <a:rPr sz="614" dirty="0">
                <a:latin typeface="DejaVu Sans"/>
                <a:cs typeface="DejaVu Sans"/>
              </a:rPr>
              <a:t>	</a:t>
            </a:r>
            <a:r>
              <a:rPr sz="614" spc="-27" dirty="0">
                <a:latin typeface="DejaVu Sans"/>
                <a:cs typeface="DejaVu Sans"/>
              </a:rPr>
              <a:t>−</a:t>
            </a:r>
            <a:endParaRPr sz="614">
              <a:latin typeface="DejaVu Sans"/>
              <a:cs typeface="DejaVu San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105590" y="1711092"/>
            <a:ext cx="53686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i="1" spc="78" dirty="0">
                <a:latin typeface="Arial"/>
                <a:cs typeface="Arial"/>
              </a:rPr>
              <a:t>x</a:t>
            </a:r>
            <a:endParaRPr sz="409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247310" y="1662793"/>
            <a:ext cx="1100138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71455" algn="l"/>
                <a:tab pos="1044691" algn="l"/>
              </a:tabLst>
            </a:pPr>
            <a:r>
              <a:rPr sz="920" spc="291" baseline="3086" dirty="0">
                <a:latin typeface="Arial"/>
                <a:cs typeface="Arial"/>
              </a:rPr>
              <a:t>.</a:t>
            </a:r>
            <a:r>
              <a:rPr sz="614" spc="130" dirty="0">
                <a:latin typeface="DejaVu Sans"/>
                <a:cs typeface="DejaVu Sans"/>
              </a:rPr>
              <a:t>√	</a:t>
            </a:r>
            <a:r>
              <a:rPr sz="920" spc="-414" baseline="9259" dirty="0">
                <a:latin typeface="DejaVu Sans"/>
                <a:cs typeface="DejaVu Sans"/>
              </a:rPr>
              <a:t>√</a:t>
            </a:r>
            <a:r>
              <a:rPr sz="511" spc="87" baseline="-22222" dirty="0">
                <a:latin typeface="Times New Roman"/>
                <a:cs typeface="Times New Roman"/>
              </a:rPr>
              <a:t>3</a:t>
            </a:r>
            <a:r>
              <a:rPr sz="511" baseline="-22222" dirty="0">
                <a:latin typeface="Times New Roman"/>
                <a:cs typeface="Times New Roman"/>
              </a:rPr>
              <a:t>	</a:t>
            </a:r>
            <a:r>
              <a:rPr sz="920" spc="-20" baseline="3086" dirty="0">
                <a:latin typeface="Arial"/>
                <a:cs typeface="Arial"/>
              </a:rPr>
              <a:t>Σ</a:t>
            </a:r>
            <a:endParaRPr sz="920" baseline="3086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028594" y="1722506"/>
            <a:ext cx="418667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34" dirty="0">
                <a:latin typeface="Times New Roman"/>
                <a:cs typeface="Times New Roman"/>
              </a:rPr>
              <a:t>6</a:t>
            </a:r>
            <a:r>
              <a:rPr sz="614" spc="-34" dirty="0">
                <a:latin typeface="DejaVu Serif"/>
                <a:cs typeface="DejaVu Serif"/>
              </a:rPr>
              <a:t>e </a:t>
            </a:r>
            <a:r>
              <a:rPr sz="614" spc="139" dirty="0">
                <a:latin typeface="Times New Roman"/>
                <a:cs typeface="Times New Roman"/>
              </a:rPr>
              <a:t>+ </a:t>
            </a:r>
            <a:r>
              <a:rPr sz="614" spc="7" dirty="0">
                <a:latin typeface="Times New Roman"/>
                <a:cs typeface="Times New Roman"/>
              </a:rPr>
              <a:t>1</a:t>
            </a:r>
            <a:r>
              <a:rPr sz="614" spc="78" dirty="0">
                <a:latin typeface="Times New Roman"/>
                <a:cs typeface="Times New Roman"/>
              </a:rPr>
              <a:t> </a:t>
            </a:r>
            <a:r>
              <a:rPr sz="614" spc="-31" dirty="0">
                <a:latin typeface="DejaVu Serif"/>
                <a:cs typeface="DejaVu Serif"/>
              </a:rPr>
              <a:t>dx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960608" y="1961090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378.</a:t>
            </a:r>
            <a:endParaRPr sz="614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307153" y="1961090"/>
            <a:ext cx="177511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" dirty="0">
                <a:latin typeface="Times New Roman"/>
                <a:cs typeface="Times New Roman"/>
              </a:rPr>
              <a:t>2</a:t>
            </a:r>
            <a:r>
              <a:rPr sz="614" spc="85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540601" y="2027976"/>
            <a:ext cx="32039" cy="0"/>
          </a:xfrm>
          <a:custGeom>
            <a:avLst/>
            <a:gdLst/>
            <a:ahLst/>
            <a:cxnLst/>
            <a:rect l="l" t="t" r="r" b="b"/>
            <a:pathLst>
              <a:path w="46989">
                <a:moveTo>
                  <a:pt x="0" y="0"/>
                </a:moveTo>
                <a:lnTo>
                  <a:pt x="46393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" name="object 27"/>
          <p:cNvSpPr txBox="1"/>
          <p:nvPr/>
        </p:nvSpPr>
        <p:spPr>
          <a:xfrm>
            <a:off x="4531942" y="2013311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347054" y="1955157"/>
            <a:ext cx="316923" cy="71337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193093" algn="l"/>
              </a:tabLst>
            </a:pPr>
            <a:r>
              <a:rPr sz="614" i="1" spc="117" baseline="4629" dirty="0">
                <a:latin typeface="Arial"/>
                <a:cs typeface="Arial"/>
              </a:rPr>
              <a:t>x	</a:t>
            </a:r>
            <a:r>
              <a:rPr sz="409" spc="44" dirty="0">
                <a:latin typeface="Times New Roman"/>
                <a:cs typeface="Times New Roman"/>
              </a:rPr>
              <a:t>1</a:t>
            </a:r>
            <a:r>
              <a:rPr sz="409" spc="61" dirty="0">
                <a:latin typeface="Times New Roman"/>
                <a:cs typeface="Times New Roman"/>
              </a:rPr>
              <a:t> </a:t>
            </a:r>
            <a:r>
              <a:rPr sz="614" i="1" spc="117" baseline="13888" dirty="0">
                <a:latin typeface="Arial"/>
                <a:cs typeface="Arial"/>
              </a:rPr>
              <a:t>x</a:t>
            </a:r>
            <a:endParaRPr sz="614" baseline="13888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260602" y="1898372"/>
            <a:ext cx="454169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32923" algn="l"/>
              </a:tabLst>
            </a:pPr>
            <a:r>
              <a:rPr sz="614" spc="194" dirty="0">
                <a:latin typeface="Arial"/>
                <a:cs typeface="Arial"/>
              </a:rPr>
              <a:t>.	</a:t>
            </a:r>
            <a:r>
              <a:rPr sz="614" spc="116" dirty="0">
                <a:latin typeface="Arial"/>
                <a:cs typeface="Arial"/>
              </a:rPr>
              <a:t>. </a:t>
            </a:r>
            <a:r>
              <a:rPr sz="614" spc="-92" dirty="0">
                <a:latin typeface="Arial"/>
                <a:cs typeface="Arial"/>
              </a:rPr>
              <a:t>Σ</a:t>
            </a:r>
            <a:r>
              <a:rPr sz="614" spc="-78" dirty="0">
                <a:latin typeface="Arial"/>
                <a:cs typeface="Arial"/>
              </a:rPr>
              <a:t> </a:t>
            </a:r>
            <a:r>
              <a:rPr sz="614" spc="-14" dirty="0">
                <a:latin typeface="Arial"/>
                <a:cs typeface="Arial"/>
              </a:rPr>
              <a:t>Σ</a:t>
            </a:r>
            <a:endParaRPr sz="614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724088" y="1961090"/>
            <a:ext cx="103909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31" dirty="0">
                <a:latin typeface="DejaVu Serif"/>
                <a:cs typeface="DejaVu Serif"/>
              </a:rPr>
              <a:t>dx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960608" y="2205571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379.</a:t>
            </a:r>
            <a:endParaRPr sz="614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167507" y="1855406"/>
            <a:ext cx="61913" cy="35122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  <a:p>
            <a:pPr marL="8659">
              <a:spcBef>
                <a:spcPts val="1190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247310" y="2147103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4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297628" y="2205571"/>
            <a:ext cx="40221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7" dirty="0">
                <a:latin typeface="Times New Roman"/>
                <a:cs typeface="Times New Roman"/>
              </a:rPr>
              <a:t>(3</a:t>
            </a:r>
            <a:r>
              <a:rPr sz="614" spc="17" dirty="0">
                <a:latin typeface="DejaVu Serif"/>
                <a:cs typeface="DejaVu Serif"/>
              </a:rPr>
              <a:t>x</a:t>
            </a:r>
            <a:r>
              <a:rPr sz="614" spc="-75" dirty="0">
                <a:latin typeface="DejaVu Serif"/>
                <a:cs typeface="DejaVu Serif"/>
              </a:rPr>
              <a:t> </a:t>
            </a:r>
            <a:r>
              <a:rPr sz="614" spc="-27" dirty="0">
                <a:latin typeface="DejaVu Sans"/>
                <a:cs typeface="DejaVu Sans"/>
              </a:rPr>
              <a:t>−</a:t>
            </a:r>
            <a:r>
              <a:rPr sz="614" spc="-75" dirty="0">
                <a:latin typeface="DejaVu Sans"/>
                <a:cs typeface="DejaVu Sans"/>
              </a:rPr>
              <a:t> </a:t>
            </a:r>
            <a:r>
              <a:rPr sz="614" spc="20" dirty="0">
                <a:latin typeface="Times New Roman"/>
                <a:cs typeface="Times New Roman"/>
              </a:rPr>
              <a:t>5)</a:t>
            </a:r>
            <a:r>
              <a:rPr sz="614" spc="-61" dirty="0">
                <a:latin typeface="Times New Roman"/>
                <a:cs typeface="Times New Roman"/>
              </a:rPr>
              <a:t> </a:t>
            </a:r>
            <a:r>
              <a:rPr sz="614" spc="-31" dirty="0">
                <a:latin typeface="DejaVu Serif"/>
                <a:cs typeface="DejaVu Serif"/>
              </a:rPr>
              <a:t>dx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960608" y="2461559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380.</a:t>
            </a:r>
            <a:endParaRPr sz="614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167507" y="2355876"/>
            <a:ext cx="6191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211842" y="2302620"/>
            <a:ext cx="99147" cy="172710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i="1" spc="150" dirty="0">
                <a:latin typeface="Arial"/>
                <a:cs typeface="Arial"/>
              </a:rPr>
              <a:t>−</a:t>
            </a: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  <a:p>
            <a:pPr marL="43727">
              <a:spcBef>
                <a:spcPts val="300"/>
              </a:spcBef>
            </a:pPr>
            <a:r>
              <a:rPr sz="409" spc="44" dirty="0">
                <a:latin typeface="Times New Roman"/>
                <a:cs typeface="Times New Roman"/>
              </a:rPr>
              <a:t>4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296545" y="2461559"/>
            <a:ext cx="248516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68" dirty="0">
                <a:latin typeface="DejaVu Serif"/>
                <a:cs typeface="DejaVu Serif"/>
              </a:rPr>
              <a:t>x</a:t>
            </a:r>
            <a:r>
              <a:rPr sz="614" i="1" spc="102" baseline="41666" dirty="0">
                <a:latin typeface="Arial"/>
                <a:cs typeface="Arial"/>
              </a:rPr>
              <a:t>−</a:t>
            </a:r>
            <a:r>
              <a:rPr sz="614" spc="102" baseline="41666" dirty="0">
                <a:latin typeface="Times New Roman"/>
                <a:cs typeface="Times New Roman"/>
              </a:rPr>
              <a:t>2</a:t>
            </a:r>
            <a:r>
              <a:rPr sz="614" spc="-10" baseline="41666" dirty="0">
                <a:latin typeface="Times New Roman"/>
                <a:cs typeface="Times New Roman"/>
              </a:rPr>
              <a:t> </a:t>
            </a:r>
            <a:r>
              <a:rPr sz="614" spc="-31" dirty="0">
                <a:latin typeface="DejaVu Serif"/>
                <a:cs typeface="DejaVu Serif"/>
              </a:rPr>
              <a:t>dx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713636" y="2461559"/>
            <a:ext cx="290512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3" dirty="0">
                <a:latin typeface="Arial"/>
                <a:cs typeface="Arial"/>
              </a:rPr>
              <a:t>(hm.</a:t>
            </a:r>
            <a:r>
              <a:rPr sz="614" spc="-89" dirty="0">
                <a:latin typeface="Arial"/>
                <a:cs typeface="Arial"/>
              </a:rPr>
              <a:t> </a:t>
            </a:r>
            <a:r>
              <a:rPr sz="614" spc="3" dirty="0">
                <a:latin typeface="Arial"/>
                <a:cs typeface="Arial"/>
              </a:rPr>
              <a:t>.</a:t>
            </a:r>
            <a:r>
              <a:rPr sz="614" spc="-85" dirty="0">
                <a:latin typeface="Arial"/>
                <a:cs typeface="Arial"/>
              </a:rPr>
              <a:t> </a:t>
            </a:r>
            <a:r>
              <a:rPr sz="614" spc="3" dirty="0">
                <a:latin typeface="Arial"/>
                <a:cs typeface="Arial"/>
              </a:rPr>
              <a:t>.</a:t>
            </a:r>
            <a:r>
              <a:rPr sz="614" spc="-85" dirty="0">
                <a:latin typeface="Arial"/>
                <a:cs typeface="Arial"/>
              </a:rPr>
              <a:t> </a:t>
            </a:r>
            <a:r>
              <a:rPr sz="614" spc="37" dirty="0">
                <a:latin typeface="Arial"/>
                <a:cs typeface="Arial"/>
              </a:rPr>
              <a:t>)</a:t>
            </a:r>
            <a:endParaRPr sz="614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960608" y="2710352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381.</a:t>
            </a:r>
            <a:endParaRPr sz="614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167507" y="2558609"/>
            <a:ext cx="93518" cy="1493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44160" algn="ctr">
              <a:lnSpc>
                <a:spcPts val="426"/>
              </a:lnSpc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1</a:t>
            </a:r>
            <a:endParaRPr sz="409">
              <a:latin typeface="Times New Roman"/>
              <a:cs typeface="Times New Roman"/>
            </a:endParaRPr>
          </a:p>
          <a:p>
            <a:pPr marR="26410" algn="ctr">
              <a:lnSpc>
                <a:spcPts val="672"/>
              </a:lnSpc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247310" y="2651884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4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211842" y="2807402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1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296546" y="2710352"/>
            <a:ext cx="215611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58" dirty="0">
                <a:latin typeface="DejaVu Serif"/>
                <a:cs typeface="DejaVu Serif"/>
              </a:rPr>
              <a:t>t</a:t>
            </a:r>
            <a:r>
              <a:rPr sz="614" i="1" spc="87" baseline="41666" dirty="0">
                <a:latin typeface="Arial"/>
                <a:cs typeface="Arial"/>
              </a:rPr>
              <a:t>−</a:t>
            </a:r>
            <a:r>
              <a:rPr sz="614" spc="87" baseline="41666" dirty="0">
                <a:latin typeface="Times New Roman"/>
                <a:cs typeface="Times New Roman"/>
              </a:rPr>
              <a:t>2</a:t>
            </a:r>
            <a:r>
              <a:rPr sz="614" spc="-10" baseline="41666" dirty="0">
                <a:latin typeface="Times New Roman"/>
                <a:cs typeface="Times New Roman"/>
              </a:rPr>
              <a:t> </a:t>
            </a:r>
            <a:r>
              <a:rPr sz="614" spc="-44" dirty="0">
                <a:latin typeface="DejaVu Serif"/>
                <a:cs typeface="DejaVu Serif"/>
              </a:rPr>
              <a:t>dt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680801" y="2710352"/>
            <a:ext cx="112568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spc="41" dirty="0">
                <a:latin typeface="Arial"/>
                <a:cs typeface="Arial"/>
              </a:rPr>
              <a:t>(!)</a:t>
            </a:r>
            <a:endParaRPr sz="614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960608" y="2959146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382.</a:t>
            </a:r>
            <a:endParaRPr sz="614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167507" y="2853470"/>
            <a:ext cx="6191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247301" y="2900678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4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211842" y="3056203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1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960608" y="3207947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383.</a:t>
            </a:r>
            <a:endParaRPr sz="614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167507" y="3102272"/>
            <a:ext cx="6191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247301" y="3149479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1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211842" y="3304997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0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960608" y="3456740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384.</a:t>
            </a:r>
            <a:endParaRPr sz="614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167507" y="3351064"/>
            <a:ext cx="6191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247301" y="3398272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211842" y="3553798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1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283254" y="2959146"/>
            <a:ext cx="620424" cy="61719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21647">
              <a:spcBef>
                <a:spcPts val="65"/>
              </a:spcBef>
              <a:tabLst>
                <a:tab pos="422552" algn="l"/>
              </a:tabLst>
            </a:pPr>
            <a:r>
              <a:rPr sz="614" spc="68" dirty="0">
                <a:latin typeface="DejaVu Serif"/>
                <a:cs typeface="DejaVu Serif"/>
              </a:rPr>
              <a:t>x</a:t>
            </a:r>
            <a:r>
              <a:rPr sz="614" i="1" spc="102" baseline="41666" dirty="0">
                <a:latin typeface="Arial"/>
                <a:cs typeface="Arial"/>
              </a:rPr>
              <a:t>−</a:t>
            </a:r>
            <a:r>
              <a:rPr sz="614" spc="102" baseline="41666" dirty="0">
                <a:latin typeface="Times New Roman"/>
                <a:cs typeface="Times New Roman"/>
              </a:rPr>
              <a:t>2</a:t>
            </a:r>
            <a:r>
              <a:rPr sz="614" spc="51" baseline="41666" dirty="0">
                <a:latin typeface="Times New Roman"/>
                <a:cs typeface="Times New Roman"/>
              </a:rPr>
              <a:t> </a:t>
            </a:r>
            <a:r>
              <a:rPr sz="614" spc="-44" dirty="0">
                <a:latin typeface="DejaVu Serif"/>
                <a:cs typeface="DejaVu Serif"/>
              </a:rPr>
              <a:t>dt	</a:t>
            </a:r>
            <a:r>
              <a:rPr sz="614" b="1" spc="34" dirty="0">
                <a:latin typeface="Arial"/>
                <a:cs typeface="Arial"/>
              </a:rPr>
              <a:t>(!!!)</a:t>
            </a:r>
            <a:endParaRPr sz="614">
              <a:latin typeface="Arial"/>
              <a:cs typeface="Arial"/>
            </a:endParaRPr>
          </a:p>
          <a:p>
            <a:pPr>
              <a:spcBef>
                <a:spcPts val="7"/>
              </a:spcBef>
            </a:pPr>
            <a:endParaRPr sz="1057">
              <a:latin typeface="Times New Roman"/>
              <a:cs typeface="Times New Roman"/>
            </a:endParaRPr>
          </a:p>
          <a:p>
            <a:pPr marL="8659"/>
            <a:r>
              <a:rPr sz="614" spc="20" dirty="0">
                <a:latin typeface="Times New Roman"/>
                <a:cs typeface="Times New Roman"/>
              </a:rPr>
              <a:t>(1</a:t>
            </a:r>
            <a:r>
              <a:rPr sz="614" spc="-24" dirty="0">
                <a:latin typeface="Times New Roman"/>
                <a:cs typeface="Times New Roman"/>
              </a:rPr>
              <a:t> </a:t>
            </a:r>
            <a:r>
              <a:rPr sz="614" spc="-27" dirty="0">
                <a:latin typeface="DejaVu Sans"/>
                <a:cs typeface="DejaVu Sans"/>
              </a:rPr>
              <a:t>−</a:t>
            </a:r>
            <a:r>
              <a:rPr sz="614" spc="-68" dirty="0">
                <a:latin typeface="DejaVu Sans"/>
                <a:cs typeface="DejaVu Sans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2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-68" dirty="0">
                <a:latin typeface="DejaVu Serif"/>
                <a:cs typeface="DejaVu Serif"/>
              </a:rPr>
              <a:t> </a:t>
            </a:r>
            <a:r>
              <a:rPr sz="614" spc="-27" dirty="0">
                <a:latin typeface="DejaVu Sans"/>
                <a:cs typeface="DejaVu Sans"/>
              </a:rPr>
              <a:t>−</a:t>
            </a:r>
            <a:r>
              <a:rPr sz="614" spc="-68" dirty="0">
                <a:latin typeface="DejaVu Sans"/>
                <a:cs typeface="DejaVu Sans"/>
              </a:rPr>
              <a:t> </a:t>
            </a:r>
            <a:r>
              <a:rPr sz="614" spc="31" dirty="0">
                <a:latin typeface="Times New Roman"/>
                <a:cs typeface="Times New Roman"/>
              </a:rPr>
              <a:t>3</a:t>
            </a:r>
            <a:r>
              <a:rPr sz="614" spc="31" dirty="0">
                <a:latin typeface="DejaVu Serif"/>
                <a:cs typeface="DejaVu Serif"/>
              </a:rPr>
              <a:t>x</a:t>
            </a:r>
            <a:r>
              <a:rPr sz="614" spc="46" baseline="41666" dirty="0">
                <a:latin typeface="Times New Roman"/>
                <a:cs typeface="Times New Roman"/>
              </a:rPr>
              <a:t>2</a:t>
            </a:r>
            <a:r>
              <a:rPr sz="614" spc="31" dirty="0">
                <a:latin typeface="Times New Roman"/>
                <a:cs typeface="Times New Roman"/>
              </a:rPr>
              <a:t>)</a:t>
            </a:r>
            <a:r>
              <a:rPr sz="614" spc="-58" dirty="0">
                <a:latin typeface="Times New Roman"/>
                <a:cs typeface="Times New Roman"/>
              </a:rPr>
              <a:t> </a:t>
            </a:r>
            <a:r>
              <a:rPr sz="614" spc="-31" dirty="0">
                <a:latin typeface="DejaVu Serif"/>
                <a:cs typeface="DejaVu Serif"/>
              </a:rPr>
              <a:t>dx</a:t>
            </a:r>
            <a:endParaRPr sz="614">
              <a:latin typeface="DejaVu Serif"/>
              <a:cs typeface="DejaVu Serif"/>
            </a:endParaRPr>
          </a:p>
          <a:p>
            <a:pPr>
              <a:spcBef>
                <a:spcPts val="7"/>
              </a:spcBef>
            </a:pPr>
            <a:endParaRPr sz="1057">
              <a:latin typeface="Times New Roman"/>
              <a:cs typeface="Times New Roman"/>
            </a:endParaRPr>
          </a:p>
          <a:p>
            <a:pPr marL="8659"/>
            <a:r>
              <a:rPr sz="614" spc="24" dirty="0">
                <a:latin typeface="Times New Roman"/>
                <a:cs typeface="Times New Roman"/>
              </a:rPr>
              <a:t>(5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41666" dirty="0">
                <a:latin typeface="Times New Roman"/>
                <a:cs typeface="Times New Roman"/>
              </a:rPr>
              <a:t>2</a:t>
            </a:r>
            <a:r>
              <a:rPr sz="614" spc="82" baseline="41666" dirty="0">
                <a:latin typeface="Times New Roman"/>
                <a:cs typeface="Times New Roman"/>
              </a:rPr>
              <a:t> </a:t>
            </a:r>
            <a:r>
              <a:rPr sz="614" spc="-27" dirty="0">
                <a:latin typeface="DejaVu Sans"/>
                <a:cs typeface="DejaVu Sans"/>
              </a:rPr>
              <a:t>−</a:t>
            </a:r>
            <a:r>
              <a:rPr sz="614" spc="-68" dirty="0">
                <a:latin typeface="DejaVu Sans"/>
                <a:cs typeface="DejaVu Sans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4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-65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27" dirty="0">
                <a:latin typeface="Times New Roman"/>
                <a:cs typeface="Times New Roman"/>
              </a:rPr>
              <a:t> </a:t>
            </a:r>
            <a:r>
              <a:rPr sz="614" spc="20" dirty="0">
                <a:latin typeface="Times New Roman"/>
                <a:cs typeface="Times New Roman"/>
              </a:rPr>
              <a:t>3)</a:t>
            </a:r>
            <a:r>
              <a:rPr sz="614" spc="-58" dirty="0">
                <a:latin typeface="Times New Roman"/>
                <a:cs typeface="Times New Roman"/>
              </a:rPr>
              <a:t> </a:t>
            </a:r>
            <a:r>
              <a:rPr sz="614" spc="-31" dirty="0">
                <a:latin typeface="DejaVu Serif"/>
                <a:cs typeface="DejaVu Serif"/>
              </a:rPr>
              <a:t>dx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960608" y="3705542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385.</a:t>
            </a:r>
            <a:endParaRPr sz="614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167507" y="3599858"/>
            <a:ext cx="6191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247301" y="3647066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0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211842" y="3802591"/>
            <a:ext cx="9914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i="1" spc="150" dirty="0">
                <a:latin typeface="Arial"/>
                <a:cs typeface="Arial"/>
              </a:rPr>
              <a:t>−</a:t>
            </a:r>
            <a:r>
              <a:rPr sz="409" spc="44" dirty="0">
                <a:latin typeface="Times New Roman"/>
                <a:cs typeface="Times New Roman"/>
              </a:rPr>
              <a:t>3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4297628" y="3705542"/>
            <a:ext cx="684068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7" dirty="0">
                <a:latin typeface="Times New Roman"/>
                <a:cs typeface="Times New Roman"/>
              </a:rPr>
              <a:t>(5</a:t>
            </a:r>
            <a:r>
              <a:rPr sz="614" spc="17" dirty="0">
                <a:latin typeface="DejaVu Serif"/>
                <a:cs typeface="DejaVu Serif"/>
              </a:rPr>
              <a:t>y</a:t>
            </a:r>
            <a:r>
              <a:rPr sz="614" spc="25" baseline="41666" dirty="0">
                <a:latin typeface="Times New Roman"/>
                <a:cs typeface="Times New Roman"/>
              </a:rPr>
              <a:t>4 </a:t>
            </a:r>
            <a:r>
              <a:rPr sz="614" spc="-27" dirty="0">
                <a:latin typeface="DejaVu Sans"/>
                <a:cs typeface="DejaVu Sans"/>
              </a:rPr>
              <a:t>− </a:t>
            </a:r>
            <a:r>
              <a:rPr sz="614" spc="10" dirty="0">
                <a:latin typeface="Times New Roman"/>
                <a:cs typeface="Times New Roman"/>
              </a:rPr>
              <a:t>6</a:t>
            </a:r>
            <a:r>
              <a:rPr sz="614" spc="10" dirty="0">
                <a:latin typeface="DejaVu Serif"/>
                <a:cs typeface="DejaVu Serif"/>
              </a:rPr>
              <a:t>y</a:t>
            </a:r>
            <a:r>
              <a:rPr sz="614" spc="15" baseline="41666" dirty="0">
                <a:latin typeface="Times New Roman"/>
                <a:cs typeface="Times New Roman"/>
              </a:rPr>
              <a:t>2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51" dirty="0">
                <a:latin typeface="Times New Roman"/>
                <a:cs typeface="Times New Roman"/>
              </a:rPr>
              <a:t> </a:t>
            </a:r>
            <a:r>
              <a:rPr sz="614" spc="17" dirty="0">
                <a:latin typeface="Times New Roman"/>
                <a:cs typeface="Times New Roman"/>
              </a:rPr>
              <a:t>14) </a:t>
            </a:r>
            <a:r>
              <a:rPr sz="614" spc="-55" dirty="0">
                <a:latin typeface="DejaVu Serif"/>
                <a:cs typeface="DejaVu Serif"/>
              </a:rPr>
              <a:t>dy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960608" y="3961522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386.</a:t>
            </a:r>
            <a:endParaRPr sz="614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167507" y="3855846"/>
            <a:ext cx="6191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247301" y="3903054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1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211842" y="4058580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0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960608" y="4210324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387.</a:t>
            </a:r>
            <a:endParaRPr sz="614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167507" y="4104648"/>
            <a:ext cx="6191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4247301" y="4151847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4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211842" y="4307373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0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4283254" y="3961522"/>
            <a:ext cx="646401" cy="29992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20" dirty="0">
                <a:latin typeface="Times New Roman"/>
                <a:cs typeface="Times New Roman"/>
              </a:rPr>
              <a:t>(</a:t>
            </a:r>
            <a:r>
              <a:rPr sz="614" spc="20" dirty="0">
                <a:latin typeface="DejaVu Serif"/>
                <a:cs typeface="DejaVu Serif"/>
              </a:rPr>
              <a:t>y</a:t>
            </a:r>
            <a:r>
              <a:rPr sz="614" spc="30" baseline="41666" dirty="0">
                <a:latin typeface="Times New Roman"/>
                <a:cs typeface="Times New Roman"/>
              </a:rPr>
              <a:t>9 </a:t>
            </a:r>
            <a:r>
              <a:rPr sz="614" spc="-27" dirty="0">
                <a:latin typeface="DejaVu Sans"/>
                <a:cs typeface="DejaVu Sans"/>
              </a:rPr>
              <a:t>− </a:t>
            </a:r>
            <a:r>
              <a:rPr sz="614" spc="10" dirty="0">
                <a:latin typeface="Times New Roman"/>
                <a:cs typeface="Times New Roman"/>
              </a:rPr>
              <a:t>2</a:t>
            </a:r>
            <a:r>
              <a:rPr sz="614" spc="10" dirty="0">
                <a:latin typeface="DejaVu Serif"/>
                <a:cs typeface="DejaVu Serif"/>
              </a:rPr>
              <a:t>y</a:t>
            </a:r>
            <a:r>
              <a:rPr sz="614" spc="15" baseline="41666" dirty="0">
                <a:latin typeface="Times New Roman"/>
                <a:cs typeface="Times New Roman"/>
              </a:rPr>
              <a:t>5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37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3</a:t>
            </a:r>
            <a:r>
              <a:rPr sz="614" spc="7" dirty="0">
                <a:latin typeface="DejaVu Serif"/>
                <a:cs typeface="DejaVu Serif"/>
              </a:rPr>
              <a:t>y</a:t>
            </a:r>
            <a:r>
              <a:rPr sz="614" spc="7" dirty="0">
                <a:latin typeface="Times New Roman"/>
                <a:cs typeface="Times New Roman"/>
              </a:rPr>
              <a:t>) </a:t>
            </a:r>
            <a:r>
              <a:rPr sz="614" spc="-55" dirty="0">
                <a:latin typeface="DejaVu Serif"/>
                <a:cs typeface="DejaVu Serif"/>
              </a:rPr>
              <a:t>dy</a:t>
            </a:r>
            <a:endParaRPr sz="614">
              <a:latin typeface="DejaVu Serif"/>
              <a:cs typeface="DejaVu Serif"/>
            </a:endParaRPr>
          </a:p>
          <a:p>
            <a:pPr marL="21647">
              <a:spcBef>
                <a:spcPts val="753"/>
              </a:spcBef>
            </a:pPr>
            <a:r>
              <a:rPr sz="614" spc="130" dirty="0">
                <a:latin typeface="DejaVu Sans"/>
                <a:cs typeface="DejaVu Sans"/>
              </a:rPr>
              <a:t>√</a:t>
            </a:r>
            <a:r>
              <a:rPr sz="614" u="sng" spc="126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14" u="sng" spc="3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4363047" y="4210324"/>
            <a:ext cx="162791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-130" dirty="0">
                <a:latin typeface="DejaVu Serif"/>
                <a:cs typeface="DejaVu Serif"/>
              </a:rPr>
              <a:t> </a:t>
            </a:r>
            <a:r>
              <a:rPr sz="614" spc="-31" dirty="0">
                <a:latin typeface="DejaVu Serif"/>
                <a:cs typeface="DejaVu Serif"/>
              </a:rPr>
              <a:t>dx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3960608" y="4459117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388.</a:t>
            </a:r>
            <a:endParaRPr sz="614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4167507" y="4353441"/>
            <a:ext cx="6191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4247310" y="4400649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1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211842" y="4556175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0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341781" y="4447702"/>
            <a:ext cx="11386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3</a:t>
            </a:r>
            <a:r>
              <a:rPr sz="409" i="1" spc="143" dirty="0">
                <a:latin typeface="Arial"/>
                <a:cs typeface="Arial"/>
              </a:rPr>
              <a:t>/</a:t>
            </a:r>
            <a:r>
              <a:rPr sz="409" spc="44" dirty="0">
                <a:latin typeface="Times New Roman"/>
                <a:cs typeface="Times New Roman"/>
              </a:rPr>
              <a:t>7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4296555" y="4459117"/>
            <a:ext cx="263236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167549" algn="l"/>
              </a:tabLst>
            </a:pPr>
            <a:r>
              <a:rPr sz="614" spc="7" dirty="0">
                <a:latin typeface="DejaVu Serif"/>
                <a:cs typeface="DejaVu Serif"/>
              </a:rPr>
              <a:t>x	</a:t>
            </a:r>
            <a:r>
              <a:rPr sz="614" spc="-31" dirty="0">
                <a:latin typeface="DejaVu Serif"/>
                <a:cs typeface="DejaVu Serif"/>
              </a:rPr>
              <a:t>dx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3960608" y="4707918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389.</a:t>
            </a:r>
            <a:endParaRPr sz="614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4247310" y="4649442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3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4211842" y="4804968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1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4167508" y="4602234"/>
            <a:ext cx="20522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r>
              <a:rPr sz="614" spc="436" dirty="0">
                <a:latin typeface="Arial"/>
                <a:cs typeface="Arial"/>
              </a:rPr>
              <a:t> </a:t>
            </a:r>
            <a:r>
              <a:rPr sz="920" spc="439" baseline="3086" dirty="0">
                <a:latin typeface="Arial"/>
                <a:cs typeface="Arial"/>
              </a:rPr>
              <a:t>∫</a:t>
            </a:r>
            <a:endParaRPr sz="920" baseline="3086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4365645" y="4657704"/>
            <a:ext cx="261072" cy="187843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lnSpc>
                <a:spcPts val="685"/>
              </a:lnSpc>
              <a:spcBef>
                <a:spcPts val="65"/>
              </a:spcBef>
              <a:tabLst>
                <a:tab pos="191361" algn="l"/>
              </a:tabLst>
            </a:pPr>
            <a:r>
              <a:rPr sz="614" u="sng" spc="-6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14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r>
              <a:rPr sz="614" spc="7" dirty="0">
                <a:latin typeface="Times New Roman"/>
                <a:cs typeface="Times New Roman"/>
              </a:rPr>
              <a:t>	</a:t>
            </a:r>
            <a:r>
              <a:rPr sz="614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1</a:t>
            </a:r>
            <a:endParaRPr sz="614">
              <a:latin typeface="Times New Roman"/>
              <a:cs typeface="Times New Roman"/>
            </a:endParaRPr>
          </a:p>
          <a:p>
            <a:pPr marL="8659">
              <a:lnSpc>
                <a:spcPts val="685"/>
              </a:lnSpc>
            </a:pPr>
            <a:r>
              <a:rPr sz="920" spc="15" baseline="-15432" dirty="0">
                <a:latin typeface="DejaVu Serif"/>
                <a:cs typeface="DejaVu Serif"/>
              </a:rPr>
              <a:t>t</a:t>
            </a:r>
            <a:r>
              <a:rPr sz="409" spc="10" dirty="0">
                <a:latin typeface="Times New Roman"/>
                <a:cs typeface="Times New Roman"/>
              </a:rPr>
              <a:t>2  </a:t>
            </a:r>
            <a:r>
              <a:rPr sz="920" spc="-41" baseline="21604" dirty="0">
                <a:latin typeface="DejaVu Sans"/>
                <a:cs typeface="DejaVu Sans"/>
              </a:rPr>
              <a:t>−</a:t>
            </a:r>
            <a:r>
              <a:rPr sz="920" spc="-15" baseline="21604" dirty="0">
                <a:latin typeface="DejaVu Sans"/>
                <a:cs typeface="DejaVu Sans"/>
              </a:rPr>
              <a:t> </a:t>
            </a:r>
            <a:r>
              <a:rPr sz="920" spc="15" baseline="-15432" dirty="0">
                <a:latin typeface="DejaVu Serif"/>
                <a:cs typeface="DejaVu Serif"/>
              </a:rPr>
              <a:t>t</a:t>
            </a:r>
            <a:r>
              <a:rPr sz="409" spc="10" dirty="0">
                <a:latin typeface="Times New Roman"/>
                <a:cs typeface="Times New Roman"/>
              </a:rPr>
              <a:t>4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4623747" y="4598614"/>
            <a:ext cx="7620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290" dirty="0">
                <a:latin typeface="Arial"/>
                <a:cs typeface="Arial"/>
              </a:rPr>
              <a:t>,</a:t>
            </a:r>
            <a:endParaRPr sz="614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4709082" y="4707918"/>
            <a:ext cx="8789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44" dirty="0">
                <a:latin typeface="DejaVu Serif"/>
                <a:cs typeface="DejaVu Serif"/>
              </a:rPr>
              <a:t>dt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960608" y="4959300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390.</a:t>
            </a:r>
            <a:endParaRPr sz="614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4167507" y="4853624"/>
            <a:ext cx="6191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4211842" y="5056350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1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4247310" y="4901984"/>
            <a:ext cx="137680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2</a:t>
            </a:r>
            <a:r>
              <a:rPr sz="409" spc="136" dirty="0">
                <a:latin typeface="Times New Roman"/>
                <a:cs typeface="Times New Roman"/>
              </a:rPr>
              <a:t> </a:t>
            </a:r>
            <a:r>
              <a:rPr sz="409" spc="44" dirty="0">
                <a:latin typeface="Times New Roman"/>
                <a:cs typeface="Times New Roman"/>
              </a:rPr>
              <a:t>6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4306902" y="4909086"/>
            <a:ext cx="208684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20" dirty="0">
                <a:latin typeface="DejaVu Serif"/>
                <a:cs typeface="DejaVu Serif"/>
              </a:rPr>
              <a:t>t </a:t>
            </a:r>
            <a:r>
              <a:rPr sz="614" spc="-27" dirty="0">
                <a:latin typeface="DejaVu Sans"/>
                <a:cs typeface="DejaVu Sans"/>
              </a:rPr>
              <a:t>−</a:t>
            </a:r>
            <a:r>
              <a:rPr sz="614" spc="-44" dirty="0">
                <a:latin typeface="DejaVu Sans"/>
                <a:cs typeface="DejaVu Sans"/>
              </a:rPr>
              <a:t> </a:t>
            </a:r>
            <a:r>
              <a:rPr sz="614" spc="-20" dirty="0">
                <a:latin typeface="DejaVu Serif"/>
                <a:cs typeface="DejaVu Serif"/>
              </a:rPr>
              <a:t>t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4498008" y="4901984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4315561" y="5026195"/>
            <a:ext cx="227301" cy="0"/>
          </a:xfrm>
          <a:custGeom>
            <a:avLst/>
            <a:gdLst/>
            <a:ahLst/>
            <a:cxnLst/>
            <a:rect l="l" t="t" r="r" b="b"/>
            <a:pathLst>
              <a:path w="333375">
                <a:moveTo>
                  <a:pt x="0" y="0"/>
                </a:moveTo>
                <a:lnTo>
                  <a:pt x="333006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4" name="object 94"/>
          <p:cNvSpPr txBox="1"/>
          <p:nvPr/>
        </p:nvSpPr>
        <p:spPr>
          <a:xfrm>
            <a:off x="4388046" y="4989676"/>
            <a:ext cx="77932" cy="10269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920" spc="-30" baseline="-15432" dirty="0">
                <a:latin typeface="DejaVu Serif"/>
                <a:cs typeface="DejaVu Serif"/>
              </a:rPr>
              <a:t>t</a:t>
            </a:r>
            <a:r>
              <a:rPr sz="409" spc="44" dirty="0">
                <a:latin typeface="Times New Roman"/>
                <a:cs typeface="Times New Roman"/>
              </a:rPr>
              <a:t>4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4557600" y="4959300"/>
            <a:ext cx="8789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44" dirty="0">
                <a:latin typeface="DejaVu Serif"/>
                <a:cs typeface="DejaVu Serif"/>
              </a:rPr>
              <a:t>dt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3960608" y="5208102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391.</a:t>
            </a:r>
            <a:endParaRPr sz="614">
              <a:latin typeface="Arial"/>
              <a:cs typeface="Aria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4167507" y="5102418"/>
            <a:ext cx="6191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4211842" y="5305151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1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4247310" y="5150786"/>
            <a:ext cx="154132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2</a:t>
            </a:r>
            <a:r>
              <a:rPr sz="409" spc="119" dirty="0">
                <a:latin typeface="Times New Roman"/>
                <a:cs typeface="Times New Roman"/>
              </a:rPr>
              <a:t> </a:t>
            </a: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4306902" y="5157888"/>
            <a:ext cx="23596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58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1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4315561" y="5274988"/>
            <a:ext cx="218642" cy="0"/>
          </a:xfrm>
          <a:custGeom>
            <a:avLst/>
            <a:gdLst/>
            <a:ahLst/>
            <a:cxnLst/>
            <a:rect l="l" t="t" r="r" b="b"/>
            <a:pathLst>
              <a:path w="320675">
                <a:moveTo>
                  <a:pt x="0" y="0"/>
                </a:moveTo>
                <a:lnTo>
                  <a:pt x="320611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2" name="object 102"/>
          <p:cNvSpPr/>
          <p:nvPr/>
        </p:nvSpPr>
        <p:spPr>
          <a:xfrm>
            <a:off x="4435498" y="5291380"/>
            <a:ext cx="45460" cy="0"/>
          </a:xfrm>
          <a:custGeom>
            <a:avLst/>
            <a:gdLst/>
            <a:ahLst/>
            <a:cxnLst/>
            <a:rect l="l" t="t" r="r" b="b"/>
            <a:pathLst>
              <a:path w="66675">
                <a:moveTo>
                  <a:pt x="0" y="0"/>
                </a:moveTo>
                <a:lnTo>
                  <a:pt x="66332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3" name="object 103"/>
          <p:cNvSpPr txBox="1"/>
          <p:nvPr/>
        </p:nvSpPr>
        <p:spPr>
          <a:xfrm>
            <a:off x="4360338" y="5208102"/>
            <a:ext cx="29311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68" dirty="0">
                <a:latin typeface="DejaVu Sans"/>
                <a:cs typeface="DejaVu Sans"/>
              </a:rPr>
              <a:t>√</a:t>
            </a:r>
            <a:r>
              <a:rPr sz="920" spc="102" baseline="-40123" dirty="0">
                <a:latin typeface="DejaVu Serif"/>
                <a:cs typeface="DejaVu Serif"/>
              </a:rPr>
              <a:t>x</a:t>
            </a:r>
            <a:r>
              <a:rPr sz="920" spc="138" baseline="-40123" dirty="0">
                <a:latin typeface="DejaVu Serif"/>
                <a:cs typeface="DejaVu Serif"/>
              </a:rPr>
              <a:t> </a:t>
            </a:r>
            <a:r>
              <a:rPr sz="614" spc="-31" dirty="0">
                <a:latin typeface="DejaVu Serif"/>
                <a:cs typeface="DejaVu Serif"/>
              </a:rPr>
              <a:t>dx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3960608" y="5458705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392.</a:t>
            </a:r>
            <a:endParaRPr sz="614">
              <a:latin typeface="Arial"/>
              <a:cs typeface="Arial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4247310" y="5400237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4211842" y="5555754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0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4283254" y="5458705"/>
            <a:ext cx="43382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31" dirty="0">
                <a:latin typeface="Times New Roman"/>
                <a:cs typeface="Times New Roman"/>
              </a:rPr>
              <a:t>(</a:t>
            </a:r>
            <a:r>
              <a:rPr sz="614" spc="31" dirty="0">
                <a:latin typeface="DejaVu Serif"/>
                <a:cs typeface="DejaVu Serif"/>
              </a:rPr>
              <a:t>x</a:t>
            </a:r>
            <a:r>
              <a:rPr sz="614" spc="46" baseline="41666" dirty="0">
                <a:latin typeface="Times New Roman"/>
                <a:cs typeface="Times New Roman"/>
              </a:rPr>
              <a:t>3 </a:t>
            </a:r>
            <a:r>
              <a:rPr sz="614" spc="-27" dirty="0">
                <a:latin typeface="DejaVu Sans"/>
                <a:cs typeface="DejaVu Sans"/>
              </a:rPr>
              <a:t>− </a:t>
            </a:r>
            <a:r>
              <a:rPr sz="614" spc="27" dirty="0">
                <a:latin typeface="Times New Roman"/>
                <a:cs typeface="Times New Roman"/>
              </a:rPr>
              <a:t>1)</a:t>
            </a:r>
            <a:r>
              <a:rPr sz="614" spc="41" baseline="41666" dirty="0">
                <a:latin typeface="Times New Roman"/>
                <a:cs typeface="Times New Roman"/>
              </a:rPr>
              <a:t>2</a:t>
            </a:r>
            <a:r>
              <a:rPr sz="614" spc="-10" baseline="41666" dirty="0">
                <a:latin typeface="Times New Roman"/>
                <a:cs typeface="Times New Roman"/>
              </a:rPr>
              <a:t> </a:t>
            </a:r>
            <a:r>
              <a:rPr sz="614" spc="-31" dirty="0">
                <a:latin typeface="DejaVu Serif"/>
                <a:cs typeface="DejaVu Serif"/>
              </a:rPr>
              <a:t>dx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3960608" y="5707506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393.</a:t>
            </a:r>
            <a:endParaRPr sz="614">
              <a:latin typeface="Arial"/>
              <a:cs typeface="Arial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4247310" y="5649030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1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4211842" y="5804556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0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4373499" y="5647793"/>
            <a:ext cx="364548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25563" algn="l"/>
              </a:tabLst>
            </a:pPr>
            <a:r>
              <a:rPr sz="614" spc="130" dirty="0">
                <a:latin typeface="DejaVu Sans"/>
                <a:cs typeface="DejaVu Sans"/>
              </a:rPr>
              <a:t>√</a:t>
            </a:r>
            <a:r>
              <a:rPr sz="614" u="sng" spc="130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</a:t>
            </a:r>
            <a:r>
              <a:rPr sz="614" spc="130" dirty="0">
                <a:latin typeface="DejaVu Sans"/>
                <a:cs typeface="DejaVu Sans"/>
              </a:rPr>
              <a:t>	√</a:t>
            </a:r>
            <a:r>
              <a:rPr sz="614" u="sng" spc="126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14" u="sng" spc="3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4296555" y="5707506"/>
            <a:ext cx="555481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dirty="0">
                <a:latin typeface="DejaVu Serif"/>
                <a:cs typeface="DejaVu Serif"/>
              </a:rPr>
              <a:t>u</a:t>
            </a:r>
            <a:r>
              <a:rPr sz="614" dirty="0">
                <a:latin typeface="Times New Roman"/>
                <a:cs typeface="Times New Roman"/>
              </a:rPr>
              <a:t>( </a:t>
            </a:r>
            <a:r>
              <a:rPr sz="614" spc="-34" dirty="0">
                <a:latin typeface="DejaVu Serif"/>
                <a:cs typeface="DejaVu Serif"/>
              </a:rPr>
              <a:t>u </a:t>
            </a:r>
            <a:r>
              <a:rPr sz="614" spc="139" dirty="0">
                <a:latin typeface="Times New Roman"/>
                <a:cs typeface="Times New Roman"/>
              </a:rPr>
              <a:t>+ </a:t>
            </a:r>
            <a:r>
              <a:rPr sz="511" spc="87" baseline="38888" dirty="0">
                <a:latin typeface="Times New Roman"/>
                <a:cs typeface="Times New Roman"/>
              </a:rPr>
              <a:t>3 </a:t>
            </a:r>
            <a:r>
              <a:rPr sz="614" dirty="0">
                <a:latin typeface="DejaVu Serif"/>
                <a:cs typeface="DejaVu Serif"/>
              </a:rPr>
              <a:t>u</a:t>
            </a:r>
            <a:r>
              <a:rPr sz="614" dirty="0">
                <a:latin typeface="Times New Roman"/>
                <a:cs typeface="Times New Roman"/>
              </a:rPr>
              <a:t>)</a:t>
            </a:r>
            <a:r>
              <a:rPr sz="614" spc="-10" dirty="0">
                <a:latin typeface="Times New Roman"/>
                <a:cs typeface="Times New Roman"/>
              </a:rPr>
              <a:t> </a:t>
            </a:r>
            <a:r>
              <a:rPr sz="614" spc="-51" dirty="0">
                <a:latin typeface="DejaVu Serif"/>
                <a:cs typeface="DejaVu Serif"/>
              </a:rPr>
              <a:t>du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3960608" y="5956299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394.</a:t>
            </a:r>
            <a:endParaRPr sz="614">
              <a:latin typeface="Arial"/>
              <a:cs typeface="Arial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4167507" y="5353029"/>
            <a:ext cx="61913" cy="59962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  <a:p>
            <a:pPr marL="8659">
              <a:spcBef>
                <a:spcPts val="1224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  <a:p>
            <a:pPr marL="8659">
              <a:spcBef>
                <a:spcPts val="1220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4247310" y="5897831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4211842" y="6053349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1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4283254" y="5956299"/>
            <a:ext cx="483177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24" dirty="0">
                <a:latin typeface="Times New Roman"/>
                <a:cs typeface="Times New Roman"/>
              </a:rPr>
              <a:t>(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-75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34" dirty="0">
                <a:latin typeface="Times New Roman"/>
                <a:cs typeface="Times New Roman"/>
              </a:rPr>
              <a:t> </a:t>
            </a:r>
            <a:r>
              <a:rPr sz="614" spc="41" dirty="0">
                <a:latin typeface="Times New Roman"/>
                <a:cs typeface="Times New Roman"/>
              </a:rPr>
              <a:t>1</a:t>
            </a:r>
            <a:r>
              <a:rPr sz="614" spc="41" dirty="0">
                <a:latin typeface="DejaVu Serif"/>
                <a:cs typeface="DejaVu Serif"/>
              </a:rPr>
              <a:t>/x</a:t>
            </a:r>
            <a:r>
              <a:rPr sz="614" spc="41" dirty="0">
                <a:latin typeface="Times New Roman"/>
                <a:cs typeface="Times New Roman"/>
              </a:rPr>
              <a:t>)</a:t>
            </a:r>
            <a:r>
              <a:rPr sz="614" spc="61" baseline="41666" dirty="0">
                <a:latin typeface="Times New Roman"/>
                <a:cs typeface="Times New Roman"/>
              </a:rPr>
              <a:t>2</a:t>
            </a:r>
            <a:r>
              <a:rPr sz="614" spc="25" baseline="41666" dirty="0">
                <a:latin typeface="Times New Roman"/>
                <a:cs typeface="Times New Roman"/>
              </a:rPr>
              <a:t> </a:t>
            </a:r>
            <a:r>
              <a:rPr sz="614" spc="-31" dirty="0">
                <a:latin typeface="DejaVu Serif"/>
                <a:cs typeface="DejaVu Serif"/>
              </a:rPr>
              <a:t>dx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6142119" y="654866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395.</a:t>
            </a:r>
            <a:endParaRPr sz="614">
              <a:latin typeface="Arial"/>
              <a:cs typeface="Arial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6349019" y="549182"/>
            <a:ext cx="6191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6428812" y="596389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3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6393352" y="751916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3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6478056" y="579870"/>
            <a:ext cx="333375" cy="11089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8320">
              <a:lnSpc>
                <a:spcPts val="368"/>
              </a:lnSpc>
              <a:spcBef>
                <a:spcPts val="65"/>
              </a:spcBef>
              <a:tabLst>
                <a:tab pos="323841" algn="l"/>
              </a:tabLst>
            </a:pPr>
            <a:r>
              <a:rPr sz="614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614">
              <a:latin typeface="Times New Roman"/>
              <a:cs typeface="Times New Roman"/>
            </a:endParaRPr>
          </a:p>
          <a:p>
            <a:pPr marL="8659">
              <a:lnSpc>
                <a:spcPts val="368"/>
              </a:lnSpc>
            </a:pPr>
            <a:r>
              <a:rPr sz="614" spc="290" dirty="0">
                <a:latin typeface="Arial"/>
                <a:cs typeface="Arial"/>
              </a:rPr>
              <a:t>√</a:t>
            </a:r>
            <a:endParaRPr sz="614">
              <a:latin typeface="Arial"/>
              <a:cs typeface="Arial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6557859" y="654866"/>
            <a:ext cx="335972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23148" dirty="0">
                <a:latin typeface="Times New Roman"/>
                <a:cs typeface="Times New Roman"/>
              </a:rPr>
              <a:t>5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78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2 </a:t>
            </a:r>
            <a:r>
              <a:rPr sz="614" spc="-31" dirty="0">
                <a:latin typeface="DejaVu Serif"/>
                <a:cs typeface="DejaVu Serif"/>
              </a:rPr>
              <a:t>dx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6142119" y="902074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396.</a:t>
            </a:r>
            <a:endParaRPr sz="614">
              <a:latin typeface="Arial"/>
              <a:cs typeface="Arial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6349019" y="817726"/>
            <a:ext cx="178810" cy="10269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920" spc="266" baseline="15432" dirty="0">
                <a:latin typeface="Arial"/>
                <a:cs typeface="Arial"/>
              </a:rPr>
              <a:t>∫</a:t>
            </a:r>
            <a:r>
              <a:rPr sz="920" spc="92" baseline="15432" dirty="0">
                <a:latin typeface="Arial"/>
                <a:cs typeface="Arial"/>
              </a:rPr>
              <a:t> </a:t>
            </a:r>
            <a:r>
              <a:rPr sz="409" i="1" spc="95" dirty="0">
                <a:latin typeface="Arial"/>
                <a:cs typeface="Arial"/>
              </a:rPr>
              <a:t>−</a:t>
            </a:r>
            <a:r>
              <a:rPr sz="409" spc="95" dirty="0">
                <a:latin typeface="Times New Roman"/>
                <a:cs typeface="Times New Roman"/>
              </a:rPr>
              <a:t>1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6514606" y="902074"/>
            <a:ext cx="646834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24" dirty="0">
                <a:latin typeface="Times New Roman"/>
                <a:cs typeface="Times New Roman"/>
              </a:rPr>
              <a:t>(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-68" dirty="0">
                <a:latin typeface="DejaVu Serif"/>
                <a:cs typeface="DejaVu Serif"/>
              </a:rPr>
              <a:t> </a:t>
            </a:r>
            <a:r>
              <a:rPr sz="614" spc="-27" dirty="0">
                <a:latin typeface="DejaVu Sans"/>
                <a:cs typeface="DejaVu Sans"/>
              </a:rPr>
              <a:t>−</a:t>
            </a:r>
            <a:r>
              <a:rPr sz="614" spc="-68" dirty="0">
                <a:latin typeface="DejaVu Sans"/>
                <a:cs typeface="DejaVu Sans"/>
              </a:rPr>
              <a:t> </a:t>
            </a:r>
            <a:r>
              <a:rPr sz="614" spc="20" dirty="0">
                <a:latin typeface="Times New Roman"/>
                <a:cs typeface="Times New Roman"/>
              </a:rPr>
              <a:t>1)(3</a:t>
            </a:r>
            <a:r>
              <a:rPr sz="614" spc="20" dirty="0">
                <a:latin typeface="DejaVu Serif"/>
                <a:cs typeface="DejaVu Serif"/>
              </a:rPr>
              <a:t>x</a:t>
            </a:r>
            <a:r>
              <a:rPr sz="614" spc="-68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27" dirty="0">
                <a:latin typeface="Times New Roman"/>
                <a:cs typeface="Times New Roman"/>
              </a:rPr>
              <a:t> </a:t>
            </a:r>
            <a:r>
              <a:rPr sz="614" spc="20" dirty="0">
                <a:latin typeface="Times New Roman"/>
                <a:cs typeface="Times New Roman"/>
              </a:rPr>
              <a:t>2)</a:t>
            </a:r>
            <a:r>
              <a:rPr sz="614" spc="-58" dirty="0">
                <a:latin typeface="Times New Roman"/>
                <a:cs typeface="Times New Roman"/>
              </a:rPr>
              <a:t> </a:t>
            </a:r>
            <a:r>
              <a:rPr sz="614" spc="-31" dirty="0">
                <a:latin typeface="DejaVu Serif"/>
                <a:cs typeface="DejaVu Serif"/>
              </a:rPr>
              <a:t>dx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6142119" y="1149283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397.</a:t>
            </a:r>
            <a:endParaRPr sz="614">
              <a:latin typeface="Arial"/>
              <a:cs typeface="Arial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6349019" y="999124"/>
            <a:ext cx="93518" cy="1493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44160" algn="ctr">
              <a:lnSpc>
                <a:spcPts val="419"/>
              </a:lnSpc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1</a:t>
            </a:r>
            <a:endParaRPr sz="409">
              <a:latin typeface="Times New Roman"/>
              <a:cs typeface="Times New Roman"/>
            </a:endParaRPr>
          </a:p>
          <a:p>
            <a:pPr marR="26410" algn="ctr">
              <a:lnSpc>
                <a:spcPts val="665"/>
              </a:lnSpc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6428812" y="1090815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4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6393352" y="1246341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1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6570951" y="1167072"/>
            <a:ext cx="29008" cy="0"/>
          </a:xfrm>
          <a:custGeom>
            <a:avLst/>
            <a:gdLst/>
            <a:ahLst/>
            <a:cxnLst/>
            <a:rect l="l" t="t" r="r" b="b"/>
            <a:pathLst>
              <a:path w="42545">
                <a:moveTo>
                  <a:pt x="0" y="0"/>
                </a:moveTo>
                <a:lnTo>
                  <a:pt x="42265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2" name="object 132"/>
          <p:cNvSpPr/>
          <p:nvPr/>
        </p:nvSpPr>
        <p:spPr>
          <a:xfrm>
            <a:off x="6843583" y="1167072"/>
            <a:ext cx="29008" cy="0"/>
          </a:xfrm>
          <a:custGeom>
            <a:avLst/>
            <a:gdLst/>
            <a:ahLst/>
            <a:cxnLst/>
            <a:rect l="l" t="t" r="r" b="b"/>
            <a:pathLst>
              <a:path w="42545">
                <a:moveTo>
                  <a:pt x="0" y="0"/>
                </a:moveTo>
                <a:lnTo>
                  <a:pt x="42265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3" name="object 133"/>
          <p:cNvSpPr txBox="1"/>
          <p:nvPr/>
        </p:nvSpPr>
        <p:spPr>
          <a:xfrm>
            <a:off x="6464756" y="1149283"/>
            <a:ext cx="53123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48" dirty="0">
                <a:latin typeface="Times New Roman"/>
                <a:cs typeface="Times New Roman"/>
              </a:rPr>
              <a:t>(</a:t>
            </a:r>
            <a:r>
              <a:rPr sz="920" spc="71" baseline="46296" dirty="0">
                <a:latin typeface="DejaVu Sans"/>
                <a:cs typeface="DejaVu Sans"/>
              </a:rPr>
              <a:t>√</a:t>
            </a:r>
            <a:r>
              <a:rPr sz="614" spc="48" dirty="0">
                <a:latin typeface="DejaVu Serif"/>
                <a:cs typeface="DejaVu Serif"/>
              </a:rPr>
              <a:t>t</a:t>
            </a:r>
            <a:r>
              <a:rPr sz="614" spc="-75" dirty="0">
                <a:latin typeface="DejaVu Serif"/>
                <a:cs typeface="DejaVu Serif"/>
              </a:rPr>
              <a:t> </a:t>
            </a:r>
            <a:r>
              <a:rPr sz="614" spc="-27" dirty="0">
                <a:latin typeface="DejaVu Sans"/>
                <a:cs typeface="DejaVu Sans"/>
              </a:rPr>
              <a:t>−</a:t>
            </a:r>
            <a:r>
              <a:rPr sz="614" spc="-72" dirty="0">
                <a:latin typeface="DejaVu Sans"/>
                <a:cs typeface="DejaVu Sans"/>
              </a:rPr>
              <a:t> </a:t>
            </a:r>
            <a:r>
              <a:rPr sz="614" spc="51" dirty="0">
                <a:latin typeface="Times New Roman"/>
                <a:cs typeface="Times New Roman"/>
              </a:rPr>
              <a:t>2</a:t>
            </a:r>
            <a:r>
              <a:rPr sz="614" spc="51" dirty="0">
                <a:latin typeface="DejaVu Serif"/>
                <a:cs typeface="DejaVu Serif"/>
              </a:rPr>
              <a:t>/</a:t>
            </a:r>
            <a:r>
              <a:rPr sz="920" spc="76" baseline="46296" dirty="0">
                <a:latin typeface="DejaVu Sans"/>
                <a:cs typeface="DejaVu Sans"/>
              </a:rPr>
              <a:t>√</a:t>
            </a:r>
            <a:r>
              <a:rPr sz="614" spc="51" dirty="0">
                <a:latin typeface="DejaVu Serif"/>
                <a:cs typeface="DejaVu Serif"/>
              </a:rPr>
              <a:t>t</a:t>
            </a:r>
            <a:r>
              <a:rPr sz="614" spc="51" dirty="0">
                <a:latin typeface="Times New Roman"/>
                <a:cs typeface="Times New Roman"/>
              </a:rPr>
              <a:t>)</a:t>
            </a:r>
            <a:r>
              <a:rPr sz="614" spc="-61" dirty="0">
                <a:latin typeface="Times New Roman"/>
                <a:cs typeface="Times New Roman"/>
              </a:rPr>
              <a:t> </a:t>
            </a:r>
            <a:r>
              <a:rPr sz="614" spc="-44" dirty="0">
                <a:latin typeface="DejaVu Serif"/>
                <a:cs typeface="DejaVu Serif"/>
              </a:rPr>
              <a:t>dt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6142119" y="1396500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398.</a:t>
            </a:r>
            <a:endParaRPr sz="614">
              <a:latin typeface="Arial"/>
              <a:cs typeface="Arial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6428812" y="1338024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8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6393352" y="1493550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1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6349019" y="1287196"/>
            <a:ext cx="554182" cy="113522"/>
          </a:xfrm>
          <a:prstGeom prst="rect">
            <a:avLst/>
          </a:prstGeom>
        </p:spPr>
        <p:txBody>
          <a:bodyPr vert="horz" wrap="square" lIns="0" tIns="48924" rIns="0" bIns="0" rtlCol="0">
            <a:spAutoFit/>
          </a:bodyPr>
          <a:lstStyle/>
          <a:p>
            <a:pPr marL="269723">
              <a:lnSpc>
                <a:spcPts val="293"/>
              </a:lnSpc>
              <a:spcBef>
                <a:spcPts val="385"/>
              </a:spcBef>
              <a:tabLst>
                <a:tab pos="416058" algn="l"/>
                <a:tab pos="545075" algn="l"/>
              </a:tabLst>
            </a:pPr>
            <a:r>
              <a:rPr sz="614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sz="614" u="sng" spc="-2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14" dirty="0">
                <a:latin typeface="Times New Roman"/>
                <a:cs typeface="Times New Roman"/>
              </a:rPr>
              <a:t>	</a:t>
            </a:r>
            <a:r>
              <a:rPr sz="614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14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614">
              <a:latin typeface="Times New Roman"/>
              <a:cs typeface="Times New Roman"/>
            </a:endParaRPr>
          </a:p>
          <a:p>
            <a:pPr marL="8659">
              <a:lnSpc>
                <a:spcPts val="150"/>
              </a:lnSpc>
            </a:pPr>
            <a:r>
              <a:rPr sz="614" spc="177" dirty="0">
                <a:latin typeface="Arial"/>
                <a:cs typeface="Arial"/>
              </a:rPr>
              <a:t>∫</a:t>
            </a:r>
            <a:r>
              <a:rPr sz="614" spc="481" dirty="0">
                <a:latin typeface="Arial"/>
                <a:cs typeface="Arial"/>
              </a:rPr>
              <a:t> </a:t>
            </a:r>
            <a:r>
              <a:rPr sz="920" spc="439" baseline="3086" dirty="0">
                <a:latin typeface="Arial"/>
                <a:cs typeface="Arial"/>
              </a:rPr>
              <a:t>∫</a:t>
            </a:r>
            <a:endParaRPr sz="920" baseline="3086">
              <a:latin typeface="Arial"/>
              <a:cs typeface="Arial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6558967" y="1400034"/>
            <a:ext cx="46759" cy="60757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341" spc="58" dirty="0">
                <a:latin typeface="Times New Roman"/>
                <a:cs typeface="Times New Roman"/>
              </a:rPr>
              <a:t>3</a:t>
            </a:r>
            <a:endParaRPr sz="341">
              <a:latin typeface="Times New Roman"/>
              <a:cs typeface="Times New Roman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6543987" y="1336787"/>
            <a:ext cx="8399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30" dirty="0">
                <a:latin typeface="DejaVu Sans"/>
                <a:cs typeface="DejaVu Sans"/>
              </a:rPr>
              <a:t>√</a:t>
            </a:r>
            <a:endParaRPr sz="614">
              <a:latin typeface="DejaVu Sans"/>
              <a:cs typeface="DejaVu Sans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6792589" y="1346286"/>
            <a:ext cx="5715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" dirty="0">
                <a:latin typeface="Times New Roman"/>
                <a:cs typeface="Times New Roman"/>
              </a:rPr>
              <a:t>1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6778752" y="1424616"/>
            <a:ext cx="105208" cy="10269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341" spc="58" dirty="0">
                <a:latin typeface="Times New Roman"/>
                <a:cs typeface="Times New Roman"/>
              </a:rPr>
              <a:t>3</a:t>
            </a:r>
            <a:r>
              <a:rPr sz="341" spc="44" dirty="0">
                <a:latin typeface="Times New Roman"/>
                <a:cs typeface="Times New Roman"/>
              </a:rPr>
              <a:t> </a:t>
            </a:r>
            <a:r>
              <a:rPr sz="920" spc="-20" baseline="-18518" dirty="0">
                <a:latin typeface="DejaVu Serif"/>
                <a:cs typeface="DejaVu Serif"/>
              </a:rPr>
              <a:t>r</a:t>
            </a:r>
            <a:endParaRPr sz="920" baseline="-18518">
              <a:latin typeface="DejaVu Serif"/>
              <a:cs typeface="DejaVu Serif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6878851" y="1287197"/>
            <a:ext cx="7620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290" dirty="0">
                <a:latin typeface="Arial"/>
                <a:cs typeface="Arial"/>
              </a:rPr>
              <a:t>,</a:t>
            </a:r>
            <a:endParaRPr sz="614">
              <a:latin typeface="Arial"/>
              <a:cs typeface="Arial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6610488" y="1396500"/>
            <a:ext cx="448541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14" dirty="0">
                <a:latin typeface="DejaVu Serif"/>
                <a:cs typeface="DejaVu Serif"/>
              </a:rPr>
              <a:t>r </a:t>
            </a:r>
            <a:r>
              <a:rPr sz="614" spc="139" dirty="0">
                <a:latin typeface="Times New Roman"/>
                <a:cs typeface="Times New Roman"/>
              </a:rPr>
              <a:t>+ </a:t>
            </a:r>
            <a:r>
              <a:rPr sz="614" spc="130" dirty="0">
                <a:latin typeface="DejaVu Sans"/>
                <a:cs typeface="DejaVu Sans"/>
              </a:rPr>
              <a:t>√</a:t>
            </a:r>
            <a:r>
              <a:rPr sz="614" spc="433" dirty="0">
                <a:latin typeface="DejaVu Sans"/>
                <a:cs typeface="DejaVu Sans"/>
              </a:rPr>
              <a:t> </a:t>
            </a:r>
            <a:r>
              <a:rPr sz="614" spc="-41" dirty="0">
                <a:latin typeface="DejaVu Serif"/>
                <a:cs typeface="DejaVu Serif"/>
              </a:rPr>
              <a:t>dr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6142119" y="1646298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399.</a:t>
            </a:r>
            <a:endParaRPr sz="614">
              <a:latin typeface="Arial"/>
              <a:cs typeface="Arial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6428812" y="1587829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0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6393353" y="1743347"/>
            <a:ext cx="9914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i="1" spc="150" dirty="0">
                <a:latin typeface="Arial"/>
                <a:cs typeface="Arial"/>
              </a:rPr>
              <a:t>−</a:t>
            </a:r>
            <a:r>
              <a:rPr sz="409" spc="44" dirty="0">
                <a:latin typeface="Times New Roman"/>
                <a:cs typeface="Times New Roman"/>
              </a:rPr>
              <a:t>1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6723862" y="1634883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3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6479139" y="1646298"/>
            <a:ext cx="3978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24" dirty="0">
                <a:latin typeface="Times New Roman"/>
                <a:cs typeface="Times New Roman"/>
              </a:rPr>
              <a:t>(</a:t>
            </a:r>
            <a:r>
              <a:rPr sz="614" spc="24" dirty="0">
                <a:latin typeface="DejaVu Serif"/>
                <a:cs typeface="DejaVu Serif"/>
              </a:rPr>
              <a:t>x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112" dirty="0">
                <a:latin typeface="Times New Roman"/>
                <a:cs typeface="Times New Roman"/>
              </a:rPr>
              <a:t> </a:t>
            </a:r>
            <a:r>
              <a:rPr sz="614" spc="20" dirty="0">
                <a:latin typeface="Times New Roman"/>
                <a:cs typeface="Times New Roman"/>
              </a:rPr>
              <a:t>1) </a:t>
            </a:r>
            <a:r>
              <a:rPr sz="614" spc="-31" dirty="0">
                <a:latin typeface="DejaVu Serif"/>
                <a:cs typeface="DejaVu Serif"/>
              </a:rPr>
              <a:t>dx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6142119" y="1900701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400.</a:t>
            </a:r>
            <a:endParaRPr sz="614">
              <a:latin typeface="Arial"/>
              <a:cs typeface="Arial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6393353" y="1997751"/>
            <a:ext cx="9914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i="1" spc="150" dirty="0">
                <a:latin typeface="Arial"/>
                <a:cs typeface="Arial"/>
              </a:rPr>
              <a:t>−</a:t>
            </a:r>
            <a:r>
              <a:rPr sz="409" spc="44" dirty="0">
                <a:latin typeface="Times New Roman"/>
                <a:cs typeface="Times New Roman"/>
              </a:rPr>
              <a:t>5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6428812" y="1843385"/>
            <a:ext cx="203922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i="1" spc="95" dirty="0">
                <a:latin typeface="Arial"/>
                <a:cs typeface="Arial"/>
              </a:rPr>
              <a:t>−</a:t>
            </a:r>
            <a:r>
              <a:rPr sz="409" spc="95" dirty="0">
                <a:latin typeface="Times New Roman"/>
                <a:cs typeface="Times New Roman"/>
              </a:rPr>
              <a:t>2</a:t>
            </a:r>
            <a:r>
              <a:rPr sz="409" spc="222" dirty="0">
                <a:latin typeface="Times New Roman"/>
                <a:cs typeface="Times New Roman"/>
              </a:rPr>
              <a:t> </a:t>
            </a:r>
            <a:r>
              <a:rPr sz="409" spc="44" dirty="0">
                <a:latin typeface="Times New Roman"/>
                <a:cs typeface="Times New Roman"/>
              </a:rPr>
              <a:t>4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6538254" y="1850487"/>
            <a:ext cx="23596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-27" dirty="0">
                <a:latin typeface="DejaVu Sans"/>
                <a:cs typeface="DejaVu Sans"/>
              </a:rPr>
              <a:t>−</a:t>
            </a:r>
            <a:r>
              <a:rPr sz="614" spc="-99" dirty="0">
                <a:latin typeface="DejaVu Sans"/>
                <a:cs typeface="DejaVu Sans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1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153" name="object 153"/>
          <p:cNvSpPr/>
          <p:nvPr/>
        </p:nvSpPr>
        <p:spPr>
          <a:xfrm>
            <a:off x="6546913" y="1967588"/>
            <a:ext cx="218642" cy="0"/>
          </a:xfrm>
          <a:custGeom>
            <a:avLst/>
            <a:gdLst/>
            <a:ahLst/>
            <a:cxnLst/>
            <a:rect l="l" t="t" r="r" b="b"/>
            <a:pathLst>
              <a:path w="320675">
                <a:moveTo>
                  <a:pt x="0" y="0"/>
                </a:moveTo>
                <a:lnTo>
                  <a:pt x="320611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54" name="object 154"/>
          <p:cNvSpPr txBox="1"/>
          <p:nvPr/>
        </p:nvSpPr>
        <p:spPr>
          <a:xfrm>
            <a:off x="6538254" y="1953357"/>
            <a:ext cx="346364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23148" dirty="0">
                <a:latin typeface="Times New Roman"/>
                <a:cs typeface="Times New Roman"/>
              </a:rPr>
              <a:t>2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3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1 </a:t>
            </a:r>
            <a:r>
              <a:rPr sz="920" spc="-46" baseline="37037" dirty="0">
                <a:latin typeface="DejaVu Serif"/>
                <a:cs typeface="DejaVu Serif"/>
              </a:rPr>
              <a:t>dx</a:t>
            </a:r>
            <a:endParaRPr sz="920" baseline="37037">
              <a:latin typeface="DejaVu Serif"/>
              <a:cs typeface="DejaVu Serif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6142119" y="2153945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401.</a:t>
            </a:r>
            <a:endParaRPr sz="614">
              <a:latin typeface="Arial"/>
              <a:cs typeface="Arial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6393352" y="2250994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1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6428812" y="2096629"/>
            <a:ext cx="152832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i="1" spc="10" dirty="0">
                <a:latin typeface="Arial"/>
                <a:cs typeface="Arial"/>
              </a:rPr>
              <a:t>e</a:t>
            </a:r>
            <a:r>
              <a:rPr sz="409" i="1" spc="31" dirty="0">
                <a:latin typeface="Arial"/>
                <a:cs typeface="Arial"/>
              </a:rPr>
              <a:t> </a:t>
            </a: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6487270" y="2103731"/>
            <a:ext cx="37883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198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24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-65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27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1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159" name="object 159"/>
          <p:cNvSpPr/>
          <p:nvPr/>
        </p:nvSpPr>
        <p:spPr>
          <a:xfrm>
            <a:off x="6495929" y="2220831"/>
            <a:ext cx="361517" cy="0"/>
          </a:xfrm>
          <a:custGeom>
            <a:avLst/>
            <a:gdLst/>
            <a:ahLst/>
            <a:cxnLst/>
            <a:rect l="l" t="t" r="r" b="b"/>
            <a:pathLst>
              <a:path w="530225">
                <a:moveTo>
                  <a:pt x="0" y="0"/>
                </a:moveTo>
                <a:lnTo>
                  <a:pt x="529996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0" name="object 160"/>
          <p:cNvSpPr txBox="1"/>
          <p:nvPr/>
        </p:nvSpPr>
        <p:spPr>
          <a:xfrm>
            <a:off x="6645333" y="2206601"/>
            <a:ext cx="62778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6872279" y="2153945"/>
            <a:ext cx="103909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31" dirty="0">
                <a:latin typeface="DejaVu Serif"/>
                <a:cs typeface="DejaVu Serif"/>
              </a:rPr>
              <a:t>dx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6142119" y="2408055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402.</a:t>
            </a:r>
            <a:endParaRPr sz="614">
              <a:latin typeface="Arial"/>
              <a:cs typeface="Arial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6428812" y="2349587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9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6393352" y="2505105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4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6478056" y="2298752"/>
            <a:ext cx="7620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293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6536800" y="2348342"/>
            <a:ext cx="146338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30" dirty="0">
                <a:latin typeface="DejaVu Sans"/>
                <a:cs typeface="DejaVu Sans"/>
              </a:rPr>
              <a:t>√</a:t>
            </a:r>
            <a:r>
              <a:rPr sz="614" u="sng" spc="126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14" u="sng" spc="3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6756403" y="2357841"/>
            <a:ext cx="12945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14" u="sng" spc="-2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14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r>
              <a:rPr sz="614" u="sng" spc="-2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168" name="object 168"/>
          <p:cNvSpPr/>
          <p:nvPr/>
        </p:nvSpPr>
        <p:spPr>
          <a:xfrm>
            <a:off x="6831564" y="2491341"/>
            <a:ext cx="45460" cy="0"/>
          </a:xfrm>
          <a:custGeom>
            <a:avLst/>
            <a:gdLst/>
            <a:ahLst/>
            <a:cxnLst/>
            <a:rect l="l" t="t" r="r" b="b"/>
            <a:pathLst>
              <a:path w="66675">
                <a:moveTo>
                  <a:pt x="0" y="0"/>
                </a:moveTo>
                <a:lnTo>
                  <a:pt x="66332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9" name="object 169"/>
          <p:cNvSpPr txBox="1"/>
          <p:nvPr/>
        </p:nvSpPr>
        <p:spPr>
          <a:xfrm>
            <a:off x="6878487" y="2298752"/>
            <a:ext cx="7620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290" dirty="0">
                <a:latin typeface="Arial"/>
                <a:cs typeface="Arial"/>
              </a:rPr>
              <a:t>,</a:t>
            </a:r>
            <a:endParaRPr sz="614">
              <a:latin typeface="Arial"/>
              <a:cs typeface="Arial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6937222" y="2342686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6603293" y="2408055"/>
            <a:ext cx="50049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404802" algn="l"/>
              </a:tabLst>
            </a:pP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-58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65" dirty="0">
                <a:latin typeface="Times New Roman"/>
                <a:cs typeface="Times New Roman"/>
              </a:rPr>
              <a:t> </a:t>
            </a:r>
            <a:r>
              <a:rPr sz="614" spc="130" dirty="0">
                <a:latin typeface="DejaVu Sans"/>
                <a:cs typeface="DejaVu Sans"/>
              </a:rPr>
              <a:t>√</a:t>
            </a:r>
            <a:r>
              <a:rPr sz="920" spc="10" baseline="-40123" dirty="0">
                <a:latin typeface="DejaVu Serif"/>
                <a:cs typeface="DejaVu Serif"/>
              </a:rPr>
              <a:t>x</a:t>
            </a:r>
            <a:r>
              <a:rPr sz="920" baseline="-40123" dirty="0">
                <a:latin typeface="DejaVu Serif"/>
                <a:cs typeface="DejaVu Serif"/>
              </a:rPr>
              <a:t>	</a:t>
            </a:r>
            <a:r>
              <a:rPr sz="614" spc="-31" dirty="0">
                <a:latin typeface="DejaVu Serif"/>
                <a:cs typeface="DejaVu Serif"/>
              </a:rPr>
              <a:t>dx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6142119" y="2657861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403.</a:t>
            </a:r>
            <a:endParaRPr sz="614">
              <a:latin typeface="Arial"/>
              <a:cs typeface="Arial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6393352" y="2754911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0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6428812" y="2573504"/>
            <a:ext cx="11430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1</a:t>
            </a:r>
            <a:r>
              <a:rPr sz="409" spc="-10" dirty="0">
                <a:latin typeface="Times New Roman"/>
                <a:cs typeface="Times New Roman"/>
              </a:rPr>
              <a:t> </a:t>
            </a:r>
            <a:r>
              <a:rPr sz="614" spc="201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6532903" y="2587039"/>
            <a:ext cx="426027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60632" algn="l"/>
              </a:tabLst>
            </a:pPr>
            <a:r>
              <a:rPr sz="614" spc="130" dirty="0">
                <a:latin typeface="DejaVu Sans"/>
                <a:cs typeface="DejaVu Sans"/>
              </a:rPr>
              <a:t>√</a:t>
            </a:r>
            <a:r>
              <a:rPr sz="614" u="sng" spc="130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</a:t>
            </a:r>
            <a:r>
              <a:rPr sz="614" spc="130" dirty="0">
                <a:latin typeface="DejaVu Sans"/>
                <a:cs typeface="DejaVu Sans"/>
              </a:rPr>
              <a:t>	√</a:t>
            </a:r>
            <a:r>
              <a:rPr sz="614" u="sng" spc="126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14" u="sng" spc="2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6932970" y="2571850"/>
            <a:ext cx="6494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7" dirty="0">
                <a:latin typeface="Arial"/>
                <a:cs typeface="Arial"/>
              </a:rPr>
              <a:t>Σ</a:t>
            </a:r>
            <a:endParaRPr sz="614">
              <a:latin typeface="Arial"/>
              <a:cs typeface="Arial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6547883" y="2648060"/>
            <a:ext cx="563274" cy="11089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lnSpc>
                <a:spcPts val="242"/>
              </a:lnSpc>
              <a:spcBef>
                <a:spcPts val="65"/>
              </a:spcBef>
              <a:tabLst>
                <a:tab pos="260632" algn="l"/>
              </a:tabLst>
            </a:pPr>
            <a:r>
              <a:rPr sz="341" spc="58" dirty="0">
                <a:latin typeface="Times New Roman"/>
                <a:cs typeface="Times New Roman"/>
              </a:rPr>
              <a:t>4	5</a:t>
            </a:r>
            <a:endParaRPr sz="341">
              <a:latin typeface="Times New Roman"/>
              <a:cs typeface="Times New Roman"/>
            </a:endParaRPr>
          </a:p>
          <a:p>
            <a:pPr marL="60179">
              <a:lnSpc>
                <a:spcPts val="569"/>
              </a:lnSpc>
              <a:tabLst>
                <a:tab pos="312151" algn="l"/>
              </a:tabLst>
            </a:pP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23148" dirty="0">
                <a:latin typeface="Times New Roman"/>
                <a:cs typeface="Times New Roman"/>
              </a:rPr>
              <a:t>5</a:t>
            </a:r>
            <a:r>
              <a:rPr sz="614" spc="102" baseline="23148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	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23148" dirty="0">
                <a:latin typeface="Times New Roman"/>
                <a:cs typeface="Times New Roman"/>
              </a:rPr>
              <a:t>4</a:t>
            </a:r>
            <a:r>
              <a:rPr sz="614" spc="127" baseline="23148" dirty="0">
                <a:latin typeface="Times New Roman"/>
                <a:cs typeface="Times New Roman"/>
              </a:rPr>
              <a:t> </a:t>
            </a:r>
            <a:r>
              <a:rPr sz="614" spc="-31" dirty="0">
                <a:latin typeface="DejaVu Serif"/>
                <a:cs typeface="DejaVu Serif"/>
              </a:rPr>
              <a:t>dx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6142119" y="2905069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404.</a:t>
            </a:r>
            <a:endParaRPr sz="614">
              <a:latin typeface="Arial"/>
              <a:cs typeface="Arial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6428812" y="2846601"/>
            <a:ext cx="27059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61498" algn="l"/>
              </a:tabLst>
            </a:pPr>
            <a:r>
              <a:rPr sz="409" spc="44" dirty="0">
                <a:latin typeface="Times New Roman"/>
                <a:cs typeface="Times New Roman"/>
              </a:rPr>
              <a:t>8 </a:t>
            </a:r>
            <a:r>
              <a:rPr sz="409" spc="14" dirty="0">
                <a:latin typeface="Times New Roman"/>
                <a:cs typeface="Times New Roman"/>
              </a:rPr>
              <a:t> </a:t>
            </a:r>
            <a:r>
              <a:rPr sz="409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09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6393352" y="3002119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1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6488412" y="2854855"/>
            <a:ext cx="20002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-139" dirty="0">
                <a:latin typeface="DejaVu Serif"/>
                <a:cs typeface="DejaVu Serif"/>
              </a:rPr>
              <a:t> </a:t>
            </a:r>
            <a:r>
              <a:rPr sz="614" spc="-27" dirty="0">
                <a:latin typeface="DejaVu Sans"/>
                <a:cs typeface="DejaVu Sans"/>
              </a:rPr>
              <a:t>− </a:t>
            </a:r>
            <a:r>
              <a:rPr sz="614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6509497" y="2905069"/>
            <a:ext cx="289214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109" dirty="0">
                <a:latin typeface="DejaVu Sans"/>
                <a:cs typeface="DejaVu Sans"/>
              </a:rPr>
              <a:t>√</a:t>
            </a:r>
            <a:r>
              <a:rPr sz="511" spc="-164" baseline="-33333" dirty="0">
                <a:latin typeface="Times New Roman"/>
                <a:cs typeface="Times New Roman"/>
              </a:rPr>
              <a:t>3</a:t>
            </a:r>
            <a:r>
              <a:rPr sz="511" spc="107" baseline="-33333" dirty="0">
                <a:latin typeface="Times New Roman"/>
                <a:cs typeface="Times New Roman"/>
              </a:rPr>
              <a:t> </a:t>
            </a:r>
            <a:r>
              <a:rPr sz="920" spc="35" baseline="-46296" dirty="0">
                <a:latin typeface="DejaVu Serif"/>
                <a:cs typeface="DejaVu Serif"/>
              </a:rPr>
              <a:t>x</a:t>
            </a:r>
            <a:r>
              <a:rPr sz="614" spc="35" baseline="-46296" dirty="0">
                <a:latin typeface="Times New Roman"/>
                <a:cs typeface="Times New Roman"/>
              </a:rPr>
              <a:t>2</a:t>
            </a:r>
            <a:r>
              <a:rPr sz="614" spc="102" baseline="-46296" dirty="0">
                <a:latin typeface="Times New Roman"/>
                <a:cs typeface="Times New Roman"/>
              </a:rPr>
              <a:t> </a:t>
            </a:r>
            <a:r>
              <a:rPr sz="614" spc="-31" dirty="0">
                <a:latin typeface="DejaVu Serif"/>
                <a:cs typeface="DejaVu Serif"/>
              </a:rPr>
              <a:t>dx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6142119" y="3159552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405.</a:t>
            </a:r>
            <a:endParaRPr sz="614">
              <a:latin typeface="Arial"/>
              <a:cs typeface="Arial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6428812" y="3101084"/>
            <a:ext cx="121660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i="1" spc="34" dirty="0">
                <a:latin typeface="Arial"/>
                <a:cs typeface="Arial"/>
              </a:rPr>
              <a:t>π</a:t>
            </a:r>
            <a:r>
              <a:rPr sz="409" i="1" spc="143" dirty="0">
                <a:latin typeface="Arial"/>
                <a:cs typeface="Arial"/>
              </a:rPr>
              <a:t>/</a:t>
            </a:r>
            <a:r>
              <a:rPr sz="409" spc="44" dirty="0">
                <a:latin typeface="Times New Roman"/>
                <a:cs typeface="Times New Roman"/>
              </a:rPr>
              <a:t>3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6393353" y="3256609"/>
            <a:ext cx="121660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i="1" spc="34" dirty="0">
                <a:latin typeface="Arial"/>
                <a:cs typeface="Arial"/>
              </a:rPr>
              <a:t>π</a:t>
            </a:r>
            <a:r>
              <a:rPr sz="409" i="1" spc="143" dirty="0">
                <a:latin typeface="Arial"/>
                <a:cs typeface="Arial"/>
              </a:rPr>
              <a:t>/</a:t>
            </a:r>
            <a:r>
              <a:rPr sz="409" spc="44" dirty="0">
                <a:latin typeface="Times New Roman"/>
                <a:cs typeface="Times New Roman"/>
              </a:rPr>
              <a:t>4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6550602" y="3159552"/>
            <a:ext cx="241156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7" dirty="0">
                <a:latin typeface="Times New Roman"/>
                <a:cs typeface="Times New Roman"/>
              </a:rPr>
              <a:t>sin</a:t>
            </a:r>
            <a:r>
              <a:rPr sz="614" spc="-75" dirty="0">
                <a:latin typeface="Times New Roman"/>
                <a:cs typeface="Times New Roman"/>
              </a:rPr>
              <a:t> </a:t>
            </a:r>
            <a:r>
              <a:rPr sz="614" spc="-20" dirty="0">
                <a:latin typeface="DejaVu Serif"/>
                <a:cs typeface="DejaVu Serif"/>
              </a:rPr>
              <a:t>t</a:t>
            </a:r>
            <a:r>
              <a:rPr sz="614" spc="-116" dirty="0">
                <a:latin typeface="DejaVu Serif"/>
                <a:cs typeface="DejaVu Serif"/>
              </a:rPr>
              <a:t> </a:t>
            </a:r>
            <a:r>
              <a:rPr sz="614" spc="-44" dirty="0">
                <a:latin typeface="DejaVu Serif"/>
                <a:cs typeface="DejaVu Serif"/>
              </a:rPr>
              <a:t>dt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6142119" y="3425169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406.</a:t>
            </a:r>
            <a:endParaRPr sz="614">
              <a:latin typeface="Arial"/>
              <a:cs typeface="Arial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6428812" y="3366701"/>
            <a:ext cx="121660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i="1" spc="34" dirty="0">
                <a:latin typeface="Arial"/>
                <a:cs typeface="Arial"/>
              </a:rPr>
              <a:t>π</a:t>
            </a:r>
            <a:r>
              <a:rPr sz="409" i="1" spc="143" dirty="0">
                <a:latin typeface="Arial"/>
                <a:cs typeface="Arial"/>
              </a:rPr>
              <a:t>/</a:t>
            </a: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89" name="object 189"/>
          <p:cNvSpPr txBox="1"/>
          <p:nvPr/>
        </p:nvSpPr>
        <p:spPr>
          <a:xfrm>
            <a:off x="6393352" y="3522219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0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6537302" y="3425169"/>
            <a:ext cx="632979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4" dirty="0">
                <a:latin typeface="Times New Roman"/>
                <a:cs typeface="Times New Roman"/>
              </a:rPr>
              <a:t>(cos</a:t>
            </a:r>
            <a:r>
              <a:rPr sz="614" spc="-58" dirty="0">
                <a:latin typeface="Times New Roman"/>
                <a:cs typeface="Times New Roman"/>
              </a:rPr>
              <a:t> </a:t>
            </a:r>
            <a:r>
              <a:rPr sz="614" spc="-78" dirty="0">
                <a:latin typeface="DejaVu Serif"/>
                <a:cs typeface="DejaVu Serif"/>
              </a:rPr>
              <a:t>θ</a:t>
            </a:r>
            <a:r>
              <a:rPr sz="614" spc="-51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27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2</a:t>
            </a:r>
            <a:r>
              <a:rPr sz="614" spc="-55" dirty="0">
                <a:latin typeface="Times New Roman"/>
                <a:cs typeface="Times New Roman"/>
              </a:rPr>
              <a:t> </a:t>
            </a:r>
            <a:r>
              <a:rPr sz="614" spc="17" dirty="0">
                <a:latin typeface="Times New Roman"/>
                <a:cs typeface="Times New Roman"/>
              </a:rPr>
              <a:t>sin</a:t>
            </a:r>
            <a:r>
              <a:rPr sz="614" spc="-58" dirty="0">
                <a:latin typeface="Times New Roman"/>
                <a:cs typeface="Times New Roman"/>
              </a:rPr>
              <a:t> </a:t>
            </a:r>
            <a:r>
              <a:rPr sz="614" spc="-10" dirty="0">
                <a:latin typeface="DejaVu Serif"/>
                <a:cs typeface="DejaVu Serif"/>
              </a:rPr>
              <a:t>θ</a:t>
            </a:r>
            <a:r>
              <a:rPr sz="614" spc="-10" dirty="0">
                <a:latin typeface="Times New Roman"/>
                <a:cs typeface="Times New Roman"/>
              </a:rPr>
              <a:t>)</a:t>
            </a:r>
            <a:r>
              <a:rPr sz="614" spc="-58" dirty="0">
                <a:latin typeface="Times New Roman"/>
                <a:cs typeface="Times New Roman"/>
              </a:rPr>
              <a:t> </a:t>
            </a:r>
            <a:r>
              <a:rPr sz="614" spc="-72" dirty="0">
                <a:latin typeface="DejaVu Serif"/>
                <a:cs typeface="DejaVu Serif"/>
              </a:rPr>
              <a:t>dθ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6142119" y="3677850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407.</a:t>
            </a:r>
            <a:endParaRPr sz="614">
              <a:latin typeface="Arial"/>
              <a:cs typeface="Arial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6428812" y="3619374"/>
            <a:ext cx="121660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i="1" spc="34" dirty="0">
                <a:latin typeface="Arial"/>
                <a:cs typeface="Arial"/>
              </a:rPr>
              <a:t>π</a:t>
            </a:r>
            <a:r>
              <a:rPr sz="409" i="1" spc="143" dirty="0">
                <a:latin typeface="Arial"/>
                <a:cs typeface="Arial"/>
              </a:rPr>
              <a:t>/</a:t>
            </a: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6393352" y="3774900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0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6537302" y="3677850"/>
            <a:ext cx="619558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4" dirty="0">
                <a:latin typeface="Times New Roman"/>
                <a:cs typeface="Times New Roman"/>
              </a:rPr>
              <a:t>(cos</a:t>
            </a:r>
            <a:r>
              <a:rPr sz="614" spc="-58" dirty="0">
                <a:latin typeface="Times New Roman"/>
                <a:cs typeface="Times New Roman"/>
              </a:rPr>
              <a:t> </a:t>
            </a:r>
            <a:r>
              <a:rPr sz="614" spc="-78" dirty="0">
                <a:latin typeface="DejaVu Serif"/>
                <a:cs typeface="DejaVu Serif"/>
              </a:rPr>
              <a:t>θ</a:t>
            </a:r>
            <a:r>
              <a:rPr sz="614" spc="-51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27" dirty="0">
                <a:latin typeface="Times New Roman"/>
                <a:cs typeface="Times New Roman"/>
              </a:rPr>
              <a:t> </a:t>
            </a:r>
            <a:r>
              <a:rPr sz="614" spc="17" dirty="0">
                <a:latin typeface="Times New Roman"/>
                <a:cs typeface="Times New Roman"/>
              </a:rPr>
              <a:t>sin</a:t>
            </a:r>
            <a:r>
              <a:rPr sz="614" spc="-58" dirty="0">
                <a:latin typeface="Times New Roman"/>
                <a:cs typeface="Times New Roman"/>
              </a:rPr>
              <a:t> </a:t>
            </a:r>
            <a:r>
              <a:rPr sz="614" spc="-7" dirty="0">
                <a:latin typeface="Times New Roman"/>
                <a:cs typeface="Times New Roman"/>
              </a:rPr>
              <a:t>2</a:t>
            </a:r>
            <a:r>
              <a:rPr sz="614" spc="-7" dirty="0">
                <a:latin typeface="DejaVu Serif"/>
                <a:cs typeface="DejaVu Serif"/>
              </a:rPr>
              <a:t>θ</a:t>
            </a:r>
            <a:r>
              <a:rPr sz="614" spc="-7" dirty="0">
                <a:latin typeface="Times New Roman"/>
                <a:cs typeface="Times New Roman"/>
              </a:rPr>
              <a:t>)</a:t>
            </a:r>
            <a:r>
              <a:rPr sz="614" spc="-58" dirty="0">
                <a:latin typeface="Times New Roman"/>
                <a:cs typeface="Times New Roman"/>
              </a:rPr>
              <a:t> </a:t>
            </a:r>
            <a:r>
              <a:rPr sz="614" spc="-72" dirty="0">
                <a:latin typeface="DejaVu Serif"/>
                <a:cs typeface="DejaVu Serif"/>
              </a:rPr>
              <a:t>dθ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6142119" y="3913984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408.</a:t>
            </a:r>
            <a:endParaRPr sz="614">
              <a:latin typeface="Arial"/>
              <a:cs typeface="Arial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6428812" y="3855516"/>
            <a:ext cx="54985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i="1" spc="20" dirty="0">
                <a:latin typeface="Arial"/>
                <a:cs typeface="Arial"/>
              </a:rPr>
              <a:t>π</a:t>
            </a:r>
            <a:endParaRPr sz="409">
              <a:latin typeface="Arial"/>
              <a:cs typeface="Arial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6393352" y="4011042"/>
            <a:ext cx="153266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2</a:t>
            </a:r>
            <a:r>
              <a:rPr sz="409" i="1" spc="34" dirty="0">
                <a:latin typeface="Arial"/>
                <a:cs typeface="Arial"/>
              </a:rPr>
              <a:t>π</a:t>
            </a:r>
            <a:r>
              <a:rPr sz="409" i="1" spc="143" dirty="0">
                <a:latin typeface="Arial"/>
                <a:cs typeface="Arial"/>
              </a:rPr>
              <a:t>/</a:t>
            </a:r>
            <a:r>
              <a:rPr sz="409" spc="44" dirty="0">
                <a:latin typeface="Times New Roman"/>
                <a:cs typeface="Times New Roman"/>
              </a:rPr>
              <a:t>3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6557122" y="3863769"/>
            <a:ext cx="191366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u="sng" spc="5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tan</a:t>
            </a:r>
            <a:r>
              <a:rPr sz="614" u="sng" spc="-89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14" u="sng" spc="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6561331" y="3913984"/>
            <a:ext cx="297440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R="3464" algn="r">
              <a:lnSpc>
                <a:spcPts val="575"/>
              </a:lnSpc>
              <a:spcBef>
                <a:spcPts val="65"/>
              </a:spcBef>
            </a:pPr>
            <a:r>
              <a:rPr sz="614" spc="-31" dirty="0">
                <a:latin typeface="DejaVu Serif"/>
                <a:cs typeface="DejaVu Serif"/>
              </a:rPr>
              <a:t>dx</a:t>
            </a:r>
            <a:endParaRPr sz="614">
              <a:latin typeface="DejaVu Serif"/>
              <a:cs typeface="DejaVu Serif"/>
            </a:endParaRPr>
          </a:p>
          <a:p>
            <a:pPr marL="8659">
              <a:lnSpc>
                <a:spcPts val="575"/>
              </a:lnSpc>
            </a:pPr>
            <a:r>
              <a:rPr sz="614" spc="7" dirty="0">
                <a:latin typeface="Times New Roman"/>
                <a:cs typeface="Times New Roman"/>
              </a:rPr>
              <a:t>cos</a:t>
            </a:r>
            <a:r>
              <a:rPr sz="614" spc="-58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6142119" y="4179601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409.</a:t>
            </a:r>
            <a:endParaRPr sz="614">
              <a:latin typeface="Arial"/>
              <a:cs typeface="Arial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6428812" y="4121133"/>
            <a:ext cx="121660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i="1" spc="34" dirty="0">
                <a:latin typeface="Arial"/>
                <a:cs typeface="Arial"/>
              </a:rPr>
              <a:t>π</a:t>
            </a:r>
            <a:r>
              <a:rPr sz="409" i="1" spc="143" dirty="0">
                <a:latin typeface="Arial"/>
                <a:cs typeface="Arial"/>
              </a:rPr>
              <a:t>/</a:t>
            </a: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6393353" y="4276650"/>
            <a:ext cx="121660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i="1" spc="34" dirty="0">
                <a:latin typeface="Arial"/>
                <a:cs typeface="Arial"/>
              </a:rPr>
              <a:t>π</a:t>
            </a:r>
            <a:r>
              <a:rPr sz="409" i="1" spc="143" dirty="0">
                <a:latin typeface="Arial"/>
                <a:cs typeface="Arial"/>
              </a:rPr>
              <a:t>/</a:t>
            </a:r>
            <a:r>
              <a:rPr sz="409" spc="44" dirty="0">
                <a:latin typeface="Times New Roman"/>
                <a:cs typeface="Times New Roman"/>
              </a:rPr>
              <a:t>3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6560950" y="4129387"/>
            <a:ext cx="182274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u="sng" spc="2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cot</a:t>
            </a:r>
            <a:r>
              <a:rPr sz="614" u="sng" spc="-89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14" u="sng" spc="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6565167" y="4179601"/>
            <a:ext cx="288347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R="3464" algn="r">
              <a:lnSpc>
                <a:spcPts val="575"/>
              </a:lnSpc>
              <a:spcBef>
                <a:spcPts val="65"/>
              </a:spcBef>
            </a:pPr>
            <a:r>
              <a:rPr sz="614" spc="-31" dirty="0">
                <a:latin typeface="DejaVu Serif"/>
                <a:cs typeface="DejaVu Serif"/>
              </a:rPr>
              <a:t>dx</a:t>
            </a:r>
            <a:endParaRPr sz="614">
              <a:latin typeface="DejaVu Serif"/>
              <a:cs typeface="DejaVu Serif"/>
            </a:endParaRPr>
          </a:p>
          <a:p>
            <a:pPr marL="8659">
              <a:lnSpc>
                <a:spcPts val="575"/>
              </a:lnSpc>
            </a:pPr>
            <a:r>
              <a:rPr sz="614" spc="17" dirty="0">
                <a:latin typeface="Times New Roman"/>
                <a:cs typeface="Times New Roman"/>
              </a:rPr>
              <a:t>sin</a:t>
            </a:r>
            <a:r>
              <a:rPr sz="614" spc="-58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6142119" y="4454536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410.</a:t>
            </a:r>
            <a:endParaRPr sz="614">
              <a:latin typeface="Arial"/>
              <a:cs typeface="Arial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6428812" y="4353274"/>
            <a:ext cx="69273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i="1" spc="181" dirty="0">
                <a:latin typeface="Arial"/>
                <a:cs typeface="Arial"/>
              </a:rPr>
              <a:t>√</a:t>
            </a:r>
            <a:endParaRPr sz="409">
              <a:latin typeface="Arial"/>
              <a:cs typeface="Arial"/>
            </a:endParaRPr>
          </a:p>
        </p:txBody>
      </p:sp>
      <p:sp>
        <p:nvSpPr>
          <p:cNvPr id="207" name="object 207"/>
          <p:cNvSpPr/>
          <p:nvPr/>
        </p:nvSpPr>
        <p:spPr>
          <a:xfrm>
            <a:off x="6489235" y="4412360"/>
            <a:ext cx="32039" cy="0"/>
          </a:xfrm>
          <a:custGeom>
            <a:avLst/>
            <a:gdLst/>
            <a:ahLst/>
            <a:cxnLst/>
            <a:rect l="l" t="t" r="r" b="b"/>
            <a:pathLst>
              <a:path w="46989">
                <a:moveTo>
                  <a:pt x="0" y="0"/>
                </a:moveTo>
                <a:lnTo>
                  <a:pt x="46393" y="0"/>
                </a:lnTo>
              </a:path>
            </a:pathLst>
          </a:custGeom>
          <a:ln w="39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8" name="object 208"/>
          <p:cNvSpPr txBox="1"/>
          <p:nvPr/>
        </p:nvSpPr>
        <p:spPr>
          <a:xfrm>
            <a:off x="6393352" y="4551594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1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6480576" y="4394629"/>
            <a:ext cx="406111" cy="216621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67972" marR="3464" indent="-59746">
              <a:lnSpc>
                <a:spcPct val="110000"/>
              </a:lnSpc>
              <a:spcBef>
                <a:spcPts val="68"/>
              </a:spcBef>
              <a:tabLst>
                <a:tab pos="286608" algn="l"/>
              </a:tabLst>
            </a:pPr>
            <a:r>
              <a:rPr sz="614" spc="66" baseline="37037" dirty="0">
                <a:latin typeface="Times New Roman"/>
                <a:cs typeface="Times New Roman"/>
              </a:rPr>
              <a:t>3</a:t>
            </a:r>
            <a:r>
              <a:rPr sz="409" u="sng" spc="1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14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6 </a:t>
            </a:r>
            <a:r>
              <a:rPr sz="614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614" dirty="0">
                <a:latin typeface="Times New Roman"/>
                <a:cs typeface="Times New Roman"/>
              </a:rPr>
              <a:t> </a:t>
            </a:r>
            <a:r>
              <a:rPr sz="614" spc="3" dirty="0">
                <a:latin typeface="Times New Roman"/>
                <a:cs typeface="Times New Roman"/>
              </a:rPr>
              <a:t>   </a:t>
            </a:r>
            <a:r>
              <a:rPr sz="614" spc="7" dirty="0">
                <a:latin typeface="Times New Roman"/>
                <a:cs typeface="Times New Roman"/>
              </a:rPr>
              <a:t>1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3" dirty="0">
                <a:latin typeface="Times New Roman"/>
                <a:cs typeface="Times New Roman"/>
              </a:rPr>
              <a:t> 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23148" dirty="0">
                <a:latin typeface="Times New Roman"/>
                <a:cs typeface="Times New Roman"/>
              </a:rPr>
              <a:t>2 </a:t>
            </a:r>
            <a:r>
              <a:rPr sz="920" spc="-46" baseline="37037" dirty="0">
                <a:latin typeface="DejaVu Serif"/>
                <a:cs typeface="DejaVu Serif"/>
              </a:rPr>
              <a:t>dx</a:t>
            </a:r>
            <a:endParaRPr sz="920" baseline="37037">
              <a:latin typeface="DejaVu Serif"/>
              <a:cs typeface="DejaVu Serif"/>
            </a:endParaRPr>
          </a:p>
        </p:txBody>
      </p:sp>
      <p:sp>
        <p:nvSpPr>
          <p:cNvPr id="210" name="object 210"/>
          <p:cNvSpPr txBox="1"/>
          <p:nvPr/>
        </p:nvSpPr>
        <p:spPr>
          <a:xfrm>
            <a:off x="6142119" y="4701753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411.</a:t>
            </a:r>
            <a:endParaRPr sz="614">
              <a:latin typeface="Arial"/>
              <a:cs typeface="Arial"/>
            </a:endParaRPr>
          </a:p>
        </p:txBody>
      </p:sp>
      <p:sp>
        <p:nvSpPr>
          <p:cNvPr id="211" name="object 211"/>
          <p:cNvSpPr txBox="1"/>
          <p:nvPr/>
        </p:nvSpPr>
        <p:spPr>
          <a:xfrm>
            <a:off x="6428812" y="4643276"/>
            <a:ext cx="100445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0</a:t>
            </a:r>
            <a:r>
              <a:rPr sz="409" i="1" spc="37" dirty="0">
                <a:latin typeface="Arial"/>
                <a:cs typeface="Arial"/>
              </a:rPr>
              <a:t>.</a:t>
            </a:r>
            <a:r>
              <a:rPr sz="409" spc="44" dirty="0">
                <a:latin typeface="Times New Roman"/>
                <a:cs typeface="Times New Roman"/>
              </a:rPr>
              <a:t>5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212" name="object 212"/>
          <p:cNvSpPr txBox="1"/>
          <p:nvPr/>
        </p:nvSpPr>
        <p:spPr>
          <a:xfrm>
            <a:off x="6393352" y="4798802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0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213" name="object 213"/>
          <p:cNvSpPr/>
          <p:nvPr/>
        </p:nvSpPr>
        <p:spPr>
          <a:xfrm>
            <a:off x="6614844" y="4785031"/>
            <a:ext cx="218642" cy="0"/>
          </a:xfrm>
          <a:custGeom>
            <a:avLst/>
            <a:gdLst/>
            <a:ahLst/>
            <a:cxnLst/>
            <a:rect l="l" t="t" r="r" b="b"/>
            <a:pathLst>
              <a:path w="320675">
                <a:moveTo>
                  <a:pt x="0" y="0"/>
                </a:moveTo>
                <a:lnTo>
                  <a:pt x="320611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4" name="object 214"/>
          <p:cNvSpPr txBox="1"/>
          <p:nvPr/>
        </p:nvSpPr>
        <p:spPr>
          <a:xfrm>
            <a:off x="6539692" y="4632416"/>
            <a:ext cx="302635" cy="229392"/>
          </a:xfrm>
          <a:prstGeom prst="rect">
            <a:avLst/>
          </a:prstGeom>
        </p:spPr>
        <p:txBody>
          <a:bodyPr vert="horz" wrap="square" lIns="0" tIns="27276" rIns="0" bIns="0" rtlCol="0">
            <a:spAutoFit/>
          </a:bodyPr>
          <a:lstStyle/>
          <a:p>
            <a:pPr marL="8659">
              <a:spcBef>
                <a:spcPts val="215"/>
              </a:spcBef>
              <a:tabLst>
                <a:tab pos="293535" algn="l"/>
              </a:tabLst>
            </a:pPr>
            <a:r>
              <a:rPr sz="614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  </a:t>
            </a:r>
            <a:r>
              <a:rPr sz="614" u="sng" spc="1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14" u="sng" spc="-31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dx	</a:t>
            </a:r>
            <a:endParaRPr sz="614">
              <a:latin typeface="DejaVu Serif"/>
              <a:cs typeface="DejaVu Serif"/>
            </a:endParaRPr>
          </a:p>
          <a:p>
            <a:pPr marL="8659">
              <a:spcBef>
                <a:spcPts val="149"/>
              </a:spcBef>
            </a:pPr>
            <a:r>
              <a:rPr sz="920" spc="102" baseline="46296" dirty="0">
                <a:latin typeface="DejaVu Sans"/>
                <a:cs typeface="DejaVu Sans"/>
              </a:rPr>
              <a:t>√</a:t>
            </a:r>
            <a:r>
              <a:rPr sz="614" spc="68" dirty="0">
                <a:latin typeface="Times New Roman"/>
                <a:cs typeface="Times New Roman"/>
              </a:rPr>
              <a:t>1</a:t>
            </a:r>
            <a:r>
              <a:rPr sz="614" spc="-89" dirty="0">
                <a:latin typeface="Times New Roman"/>
                <a:cs typeface="Times New Roman"/>
              </a:rPr>
              <a:t> </a:t>
            </a:r>
            <a:r>
              <a:rPr sz="614" spc="-27" dirty="0">
                <a:latin typeface="DejaVu Sans"/>
                <a:cs typeface="DejaVu Sans"/>
              </a:rPr>
              <a:t>− 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23148" dirty="0">
                <a:latin typeface="Times New Roman"/>
                <a:cs typeface="Times New Roman"/>
              </a:rPr>
              <a:t>2</a:t>
            </a:r>
            <a:endParaRPr sz="614" baseline="23148">
              <a:latin typeface="Times New Roman"/>
              <a:cs typeface="Times New Roman"/>
            </a:endParaRPr>
          </a:p>
        </p:txBody>
      </p:sp>
      <p:sp>
        <p:nvSpPr>
          <p:cNvPr id="239" name="object 239"/>
          <p:cNvSpPr txBox="1"/>
          <p:nvPr/>
        </p:nvSpPr>
        <p:spPr>
          <a:xfrm>
            <a:off x="6035759" y="6180596"/>
            <a:ext cx="120794" cy="64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659">
              <a:lnSpc>
                <a:spcPts val="522"/>
              </a:lnSpc>
            </a:pPr>
            <a:r>
              <a:rPr sz="477" spc="31" dirty="0">
                <a:latin typeface="Times New Roman"/>
                <a:cs typeface="Times New Roman"/>
              </a:rPr>
              <a:t>106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215" name="object 215"/>
          <p:cNvSpPr txBox="1"/>
          <p:nvPr/>
        </p:nvSpPr>
        <p:spPr>
          <a:xfrm>
            <a:off x="6142119" y="4950771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412.</a:t>
            </a:r>
            <a:endParaRPr sz="614">
              <a:latin typeface="Arial"/>
              <a:cs typeface="Arial"/>
            </a:endParaRPr>
          </a:p>
        </p:txBody>
      </p:sp>
      <p:sp>
        <p:nvSpPr>
          <p:cNvPr id="216" name="object 216"/>
          <p:cNvSpPr txBox="1"/>
          <p:nvPr/>
        </p:nvSpPr>
        <p:spPr>
          <a:xfrm>
            <a:off x="6428812" y="4892304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8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217" name="object 217"/>
          <p:cNvSpPr txBox="1"/>
          <p:nvPr/>
        </p:nvSpPr>
        <p:spPr>
          <a:xfrm>
            <a:off x="6393352" y="5047829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4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218" name="object 218"/>
          <p:cNvSpPr txBox="1"/>
          <p:nvPr/>
        </p:nvSpPr>
        <p:spPr>
          <a:xfrm>
            <a:off x="6464756" y="4950771"/>
            <a:ext cx="304367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37" dirty="0">
                <a:latin typeface="Times New Roman"/>
                <a:cs typeface="Times New Roman"/>
              </a:rPr>
              <a:t>(1</a:t>
            </a:r>
            <a:r>
              <a:rPr sz="614" spc="37" dirty="0">
                <a:latin typeface="DejaVu Serif"/>
                <a:cs typeface="DejaVu Serif"/>
              </a:rPr>
              <a:t>/x</a:t>
            </a:r>
            <a:r>
              <a:rPr sz="614" spc="37" dirty="0">
                <a:latin typeface="Times New Roman"/>
                <a:cs typeface="Times New Roman"/>
              </a:rPr>
              <a:t>)</a:t>
            </a:r>
            <a:r>
              <a:rPr sz="614" spc="-82" dirty="0">
                <a:latin typeface="Times New Roman"/>
                <a:cs typeface="Times New Roman"/>
              </a:rPr>
              <a:t> </a:t>
            </a:r>
            <a:r>
              <a:rPr sz="614" spc="-31" dirty="0">
                <a:latin typeface="DejaVu Serif"/>
                <a:cs typeface="DejaVu Serif"/>
              </a:rPr>
              <a:t>dx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219" name="object 219"/>
          <p:cNvSpPr txBox="1"/>
          <p:nvPr/>
        </p:nvSpPr>
        <p:spPr>
          <a:xfrm>
            <a:off x="6142119" y="5200577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413.</a:t>
            </a:r>
            <a:endParaRPr sz="614">
              <a:latin typeface="Arial"/>
              <a:cs typeface="Arial"/>
            </a:endParaRPr>
          </a:p>
        </p:txBody>
      </p:sp>
      <p:sp>
        <p:nvSpPr>
          <p:cNvPr id="220" name="object 220"/>
          <p:cNvSpPr txBox="1"/>
          <p:nvPr/>
        </p:nvSpPr>
        <p:spPr>
          <a:xfrm>
            <a:off x="6428812" y="5142101"/>
            <a:ext cx="113434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8" dirty="0">
                <a:latin typeface="Times New Roman"/>
                <a:cs typeface="Times New Roman"/>
              </a:rPr>
              <a:t>ln</a:t>
            </a:r>
            <a:r>
              <a:rPr sz="409" spc="-55" dirty="0">
                <a:latin typeface="Times New Roman"/>
                <a:cs typeface="Times New Roman"/>
              </a:rPr>
              <a:t> </a:t>
            </a:r>
            <a:r>
              <a:rPr sz="409" spc="44" dirty="0">
                <a:latin typeface="Times New Roman"/>
                <a:cs typeface="Times New Roman"/>
              </a:rPr>
              <a:t>6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221" name="object 221"/>
          <p:cNvSpPr txBox="1"/>
          <p:nvPr/>
        </p:nvSpPr>
        <p:spPr>
          <a:xfrm>
            <a:off x="6619277" y="5189163"/>
            <a:ext cx="53686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i="1" spc="78" dirty="0">
                <a:latin typeface="Arial"/>
                <a:cs typeface="Arial"/>
              </a:rPr>
              <a:t>x</a:t>
            </a:r>
            <a:endParaRPr sz="409">
              <a:latin typeface="Arial"/>
              <a:cs typeface="Arial"/>
            </a:endParaRPr>
          </a:p>
        </p:txBody>
      </p:sp>
      <p:sp>
        <p:nvSpPr>
          <p:cNvPr id="222" name="object 222"/>
          <p:cNvSpPr txBox="1"/>
          <p:nvPr/>
        </p:nvSpPr>
        <p:spPr>
          <a:xfrm>
            <a:off x="6542281" y="5200577"/>
            <a:ext cx="234661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34" dirty="0">
                <a:latin typeface="Times New Roman"/>
                <a:cs typeface="Times New Roman"/>
              </a:rPr>
              <a:t>8</a:t>
            </a:r>
            <a:r>
              <a:rPr sz="614" spc="-34" dirty="0">
                <a:latin typeface="DejaVu Serif"/>
                <a:cs typeface="DejaVu Serif"/>
              </a:rPr>
              <a:t>e</a:t>
            </a:r>
            <a:r>
              <a:rPr sz="614" spc="10" dirty="0">
                <a:latin typeface="DejaVu Serif"/>
                <a:cs typeface="DejaVu Serif"/>
              </a:rPr>
              <a:t> </a:t>
            </a:r>
            <a:r>
              <a:rPr sz="614" spc="-31" dirty="0">
                <a:latin typeface="DejaVu Serif"/>
                <a:cs typeface="DejaVu Serif"/>
              </a:rPr>
              <a:t>dx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223" name="object 223"/>
          <p:cNvSpPr txBox="1"/>
          <p:nvPr/>
        </p:nvSpPr>
        <p:spPr>
          <a:xfrm>
            <a:off x="6142119" y="5447785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414.</a:t>
            </a:r>
            <a:endParaRPr sz="614">
              <a:latin typeface="Arial"/>
              <a:cs typeface="Arial"/>
            </a:endParaRPr>
          </a:p>
        </p:txBody>
      </p:sp>
      <p:sp>
        <p:nvSpPr>
          <p:cNvPr id="224" name="object 224"/>
          <p:cNvSpPr txBox="1"/>
          <p:nvPr/>
        </p:nvSpPr>
        <p:spPr>
          <a:xfrm>
            <a:off x="6393353" y="5268048"/>
            <a:ext cx="113434" cy="190051"/>
          </a:xfrm>
          <a:prstGeom prst="rect">
            <a:avLst/>
          </a:prstGeom>
        </p:spPr>
        <p:txBody>
          <a:bodyPr vert="horz" wrap="square" lIns="0" tIns="38099" rIns="0" bIns="0" rtlCol="0">
            <a:spAutoFit/>
          </a:bodyPr>
          <a:lstStyle/>
          <a:p>
            <a:pPr marL="8659">
              <a:spcBef>
                <a:spcPts val="299"/>
              </a:spcBef>
            </a:pPr>
            <a:r>
              <a:rPr sz="409" spc="48" dirty="0">
                <a:latin typeface="Times New Roman"/>
                <a:cs typeface="Times New Roman"/>
              </a:rPr>
              <a:t>ln</a:t>
            </a:r>
            <a:r>
              <a:rPr sz="409" spc="-55" dirty="0">
                <a:latin typeface="Times New Roman"/>
                <a:cs typeface="Times New Roman"/>
              </a:rPr>
              <a:t> </a:t>
            </a:r>
            <a:r>
              <a:rPr sz="409" spc="44" dirty="0">
                <a:latin typeface="Times New Roman"/>
                <a:cs typeface="Times New Roman"/>
              </a:rPr>
              <a:t>3</a:t>
            </a:r>
            <a:endParaRPr sz="409">
              <a:latin typeface="Times New Roman"/>
              <a:cs typeface="Times New Roman"/>
            </a:endParaRPr>
          </a:p>
          <a:p>
            <a:pPr marL="43727">
              <a:spcBef>
                <a:spcPts val="228"/>
              </a:spcBef>
            </a:pPr>
            <a:r>
              <a:rPr sz="409" spc="44" dirty="0">
                <a:latin typeface="Times New Roman"/>
                <a:cs typeface="Times New Roman"/>
              </a:rPr>
              <a:t>9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225" name="object 225"/>
          <p:cNvSpPr txBox="1"/>
          <p:nvPr/>
        </p:nvSpPr>
        <p:spPr>
          <a:xfrm>
            <a:off x="6393352" y="5544835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8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226" name="object 226"/>
          <p:cNvSpPr txBox="1"/>
          <p:nvPr/>
        </p:nvSpPr>
        <p:spPr>
          <a:xfrm>
            <a:off x="6517957" y="5436371"/>
            <a:ext cx="41996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i="1" spc="78" dirty="0">
                <a:latin typeface="Arial"/>
                <a:cs typeface="Arial"/>
              </a:rPr>
              <a:t>t</a:t>
            </a:r>
            <a:endParaRPr sz="409">
              <a:latin typeface="Arial"/>
              <a:cs typeface="Arial"/>
            </a:endParaRPr>
          </a:p>
        </p:txBody>
      </p:sp>
      <p:sp>
        <p:nvSpPr>
          <p:cNvPr id="227" name="object 227"/>
          <p:cNvSpPr txBox="1"/>
          <p:nvPr/>
        </p:nvSpPr>
        <p:spPr>
          <a:xfrm>
            <a:off x="6478056" y="5447785"/>
            <a:ext cx="169718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" dirty="0">
                <a:latin typeface="Times New Roman"/>
                <a:cs typeface="Times New Roman"/>
              </a:rPr>
              <a:t>2</a:t>
            </a:r>
            <a:r>
              <a:rPr sz="614" spc="119" dirty="0">
                <a:latin typeface="Times New Roman"/>
                <a:cs typeface="Times New Roman"/>
              </a:rPr>
              <a:t> </a:t>
            </a:r>
            <a:r>
              <a:rPr sz="614" spc="-44" dirty="0">
                <a:latin typeface="DejaVu Serif"/>
                <a:cs typeface="DejaVu Serif"/>
              </a:rPr>
              <a:t>dt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228" name="object 228"/>
          <p:cNvSpPr txBox="1"/>
          <p:nvPr/>
        </p:nvSpPr>
        <p:spPr>
          <a:xfrm>
            <a:off x="6142119" y="5694709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415.</a:t>
            </a:r>
            <a:endParaRPr sz="614">
              <a:latin typeface="Arial"/>
              <a:cs typeface="Arial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6428812" y="5636241"/>
            <a:ext cx="97848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i="1" spc="150" dirty="0">
                <a:latin typeface="Arial"/>
                <a:cs typeface="Arial"/>
              </a:rPr>
              <a:t>−</a:t>
            </a:r>
            <a:r>
              <a:rPr sz="409" i="1" spc="10" dirty="0">
                <a:latin typeface="Arial"/>
                <a:cs typeface="Arial"/>
              </a:rPr>
              <a:t>e</a:t>
            </a:r>
            <a:endParaRPr sz="409">
              <a:latin typeface="Arial"/>
              <a:cs typeface="Arial"/>
            </a:endParaRPr>
          </a:p>
        </p:txBody>
      </p:sp>
      <p:sp>
        <p:nvSpPr>
          <p:cNvPr id="230" name="object 230"/>
          <p:cNvSpPr txBox="1"/>
          <p:nvPr/>
        </p:nvSpPr>
        <p:spPr>
          <a:xfrm>
            <a:off x="6539778" y="5644494"/>
            <a:ext cx="5715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231" name="object 231"/>
          <p:cNvSpPr txBox="1"/>
          <p:nvPr/>
        </p:nvSpPr>
        <p:spPr>
          <a:xfrm>
            <a:off x="6393353" y="5765885"/>
            <a:ext cx="206519" cy="10269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i="1" spc="75" dirty="0">
                <a:latin typeface="Arial"/>
                <a:cs typeface="Arial"/>
              </a:rPr>
              <a:t>−e</a:t>
            </a:r>
            <a:r>
              <a:rPr sz="511" spc="112" baseline="16666" dirty="0">
                <a:latin typeface="Times New Roman"/>
                <a:cs typeface="Times New Roman"/>
              </a:rPr>
              <a:t>2</a:t>
            </a:r>
            <a:r>
              <a:rPr sz="511" spc="194" baseline="16666" dirty="0">
                <a:latin typeface="Times New Roman"/>
                <a:cs typeface="Times New Roman"/>
              </a:rPr>
              <a:t> </a:t>
            </a:r>
            <a:r>
              <a:rPr sz="920" spc="10" baseline="12345" dirty="0">
                <a:latin typeface="DejaVu Serif"/>
                <a:cs typeface="DejaVu Serif"/>
              </a:rPr>
              <a:t>x</a:t>
            </a:r>
            <a:endParaRPr sz="920" baseline="12345">
              <a:latin typeface="DejaVu Serif"/>
              <a:cs typeface="DejaVu Serif"/>
            </a:endParaRPr>
          </a:p>
        </p:txBody>
      </p:sp>
      <p:sp>
        <p:nvSpPr>
          <p:cNvPr id="232" name="object 232"/>
          <p:cNvSpPr txBox="1"/>
          <p:nvPr/>
        </p:nvSpPr>
        <p:spPr>
          <a:xfrm>
            <a:off x="6605994" y="5694709"/>
            <a:ext cx="103909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31" dirty="0">
                <a:latin typeface="DejaVu Serif"/>
                <a:cs typeface="DejaVu Serif"/>
              </a:rPr>
              <a:t>dx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233" name="object 233"/>
          <p:cNvSpPr txBox="1"/>
          <p:nvPr/>
        </p:nvSpPr>
        <p:spPr>
          <a:xfrm>
            <a:off x="6142119" y="5949113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416.</a:t>
            </a:r>
            <a:endParaRPr sz="614">
              <a:latin typeface="Arial"/>
              <a:cs typeface="Arial"/>
            </a:endParaRPr>
          </a:p>
        </p:txBody>
      </p:sp>
      <p:sp>
        <p:nvSpPr>
          <p:cNvPr id="234" name="object 234"/>
          <p:cNvSpPr txBox="1"/>
          <p:nvPr/>
        </p:nvSpPr>
        <p:spPr>
          <a:xfrm>
            <a:off x="6349019" y="1540622"/>
            <a:ext cx="61913" cy="4466706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  <a:p>
            <a:pPr marL="8659">
              <a:spcBef>
                <a:spcPts val="1268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  <a:p>
            <a:pPr marL="8659">
              <a:spcBef>
                <a:spcPts val="1258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  <a:p>
            <a:pPr marL="8659">
              <a:spcBef>
                <a:spcPts val="1261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  <a:p>
            <a:pPr marL="8659">
              <a:spcBef>
                <a:spcPts val="1231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  <a:p>
            <a:pPr marL="8659">
              <a:spcBef>
                <a:spcPts val="1210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  <a:p>
            <a:pPr marL="8659">
              <a:spcBef>
                <a:spcPts val="1268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  <a:p>
            <a:pPr marL="8659">
              <a:spcBef>
                <a:spcPts val="1356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  <a:p>
            <a:pPr marL="8659">
              <a:spcBef>
                <a:spcPts val="1251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  <a:p>
            <a:pPr marL="8659">
              <a:spcBef>
                <a:spcPts val="1125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  <a:p>
            <a:pPr marL="8659">
              <a:spcBef>
                <a:spcPts val="1353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  <a:p>
            <a:pPr marL="8659">
              <a:spcBef>
                <a:spcPts val="1428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  <a:p>
            <a:pPr marL="8659">
              <a:spcBef>
                <a:spcPts val="1210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  <a:p>
            <a:pPr marL="8659">
              <a:spcBef>
                <a:spcPts val="1224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  <a:p>
            <a:pPr marL="8659">
              <a:spcBef>
                <a:spcPts val="1231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  <a:p>
            <a:pPr marL="8659">
              <a:spcBef>
                <a:spcPts val="1210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  <a:p>
            <a:pPr marL="8659">
              <a:spcBef>
                <a:spcPts val="1210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  <a:p>
            <a:pPr marL="8659">
              <a:spcBef>
                <a:spcPts val="1265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</p:txBody>
      </p:sp>
      <p:sp>
        <p:nvSpPr>
          <p:cNvPr id="235" name="object 235"/>
          <p:cNvSpPr txBox="1"/>
          <p:nvPr/>
        </p:nvSpPr>
        <p:spPr>
          <a:xfrm>
            <a:off x="6428812" y="5890636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3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236" name="object 236"/>
          <p:cNvSpPr txBox="1"/>
          <p:nvPr/>
        </p:nvSpPr>
        <p:spPr>
          <a:xfrm>
            <a:off x="6393353" y="6046161"/>
            <a:ext cx="9914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i="1" spc="150" dirty="0">
                <a:latin typeface="Arial"/>
                <a:cs typeface="Arial"/>
              </a:rPr>
              <a:t>−</a:t>
            </a: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237" name="object 237"/>
          <p:cNvSpPr txBox="1"/>
          <p:nvPr/>
        </p:nvSpPr>
        <p:spPr>
          <a:xfrm>
            <a:off x="6559833" y="5937698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238" name="object 238"/>
          <p:cNvSpPr txBox="1"/>
          <p:nvPr/>
        </p:nvSpPr>
        <p:spPr>
          <a:xfrm>
            <a:off x="6492438" y="5949113"/>
            <a:ext cx="380134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14" dirty="0">
                <a:latin typeface="DejaVu Sans"/>
                <a:cs typeface="DejaVu Sans"/>
              </a:rPr>
              <a:t>|</a:t>
            </a:r>
            <a:r>
              <a:rPr sz="614" spc="-14" dirty="0">
                <a:latin typeface="DejaVu Serif"/>
                <a:cs typeface="DejaVu Serif"/>
              </a:rPr>
              <a:t>x </a:t>
            </a:r>
            <a:r>
              <a:rPr sz="614" spc="-27" dirty="0">
                <a:latin typeface="DejaVu Sans"/>
                <a:cs typeface="DejaVu Sans"/>
              </a:rPr>
              <a:t>− </a:t>
            </a:r>
            <a:r>
              <a:rPr sz="614" spc="-14" dirty="0">
                <a:latin typeface="Times New Roman"/>
                <a:cs typeface="Times New Roman"/>
              </a:rPr>
              <a:t>1</a:t>
            </a:r>
            <a:r>
              <a:rPr sz="614" spc="-14" dirty="0">
                <a:latin typeface="DejaVu Sans"/>
                <a:cs typeface="DejaVu Sans"/>
              </a:rPr>
              <a:t>|</a:t>
            </a:r>
            <a:r>
              <a:rPr sz="614" spc="-116" dirty="0">
                <a:latin typeface="DejaVu Sans"/>
                <a:cs typeface="DejaVu Sans"/>
              </a:rPr>
              <a:t> </a:t>
            </a:r>
            <a:r>
              <a:rPr sz="614" spc="-31" dirty="0">
                <a:latin typeface="DejaVu Serif"/>
                <a:cs typeface="DejaVu Serif"/>
              </a:rPr>
              <a:t>dx</a:t>
            </a:r>
            <a:endParaRPr sz="614">
              <a:latin typeface="DejaVu Serif"/>
              <a:cs typeface="DejaVu Serif"/>
            </a:endParaRPr>
          </a:p>
        </p:txBody>
      </p:sp>
    </p:spTree>
    <p:extLst>
      <p:ext uri="{BB962C8B-B14F-4D97-AF65-F5344CB8AC3E}">
        <p14:creationId xmlns:p14="http://schemas.microsoft.com/office/powerpoint/2010/main" val="4065917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67507" y="549182"/>
            <a:ext cx="6191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47310" y="596389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11842" y="751916"/>
            <a:ext cx="9914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i="1" spc="150" dirty="0">
                <a:latin typeface="Arial"/>
                <a:cs typeface="Arial"/>
              </a:rPr>
              <a:t>−</a:t>
            </a:r>
            <a:r>
              <a:rPr sz="409" spc="44" dirty="0">
                <a:latin typeface="Times New Roman"/>
                <a:cs typeface="Times New Roman"/>
              </a:rPr>
              <a:t>1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21084" y="643443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60607" y="654866"/>
            <a:ext cx="73602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58910" algn="l"/>
              </a:tabLst>
            </a:pPr>
            <a:r>
              <a:rPr sz="614" b="1" dirty="0">
                <a:latin typeface="Arial"/>
                <a:cs typeface="Arial"/>
              </a:rPr>
              <a:t>417.	</a:t>
            </a:r>
            <a:r>
              <a:rPr sz="614" spc="-14" dirty="0">
                <a:latin typeface="DejaVu Sans"/>
                <a:cs typeface="DejaVu Sans"/>
              </a:rPr>
              <a:t>|</a:t>
            </a:r>
            <a:r>
              <a:rPr sz="614" spc="-14" dirty="0">
                <a:latin typeface="DejaVu Serif"/>
                <a:cs typeface="DejaVu Serif"/>
              </a:rPr>
              <a:t>x </a:t>
            </a:r>
            <a:r>
              <a:rPr sz="614" spc="-27" dirty="0">
                <a:latin typeface="DejaVu Sans"/>
                <a:cs typeface="DejaVu Sans"/>
              </a:rPr>
              <a:t>−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-34" dirty="0">
                <a:latin typeface="DejaVu Sans"/>
                <a:cs typeface="DejaVu Sans"/>
              </a:rPr>
              <a:t>|</a:t>
            </a:r>
            <a:r>
              <a:rPr sz="614" spc="-139" dirty="0">
                <a:latin typeface="DejaVu Sans"/>
                <a:cs typeface="DejaVu Sans"/>
              </a:rPr>
              <a:t> </a:t>
            </a:r>
            <a:r>
              <a:rPr sz="614" spc="-31" dirty="0">
                <a:latin typeface="DejaVu Serif"/>
                <a:cs typeface="DejaVu Serif"/>
              </a:rPr>
              <a:t>dx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67507" y="799161"/>
            <a:ext cx="6191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47310" y="846369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11842" y="1001886"/>
            <a:ext cx="9914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i="1" spc="150" dirty="0">
                <a:latin typeface="Arial"/>
                <a:cs typeface="Arial"/>
              </a:rPr>
              <a:t>−</a:t>
            </a:r>
            <a:r>
              <a:rPr sz="409" spc="44" dirty="0">
                <a:latin typeface="Times New Roman"/>
                <a:cs typeface="Times New Roman"/>
              </a:rPr>
              <a:t>1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60608" y="904836"/>
            <a:ext cx="78884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45489" algn="l"/>
              </a:tabLst>
            </a:pPr>
            <a:r>
              <a:rPr sz="614" b="1" dirty="0">
                <a:latin typeface="Arial"/>
                <a:cs typeface="Arial"/>
              </a:rPr>
              <a:t>418.	</a:t>
            </a:r>
            <a:r>
              <a:rPr sz="614" spc="24" dirty="0">
                <a:latin typeface="Times New Roman"/>
                <a:cs typeface="Times New Roman"/>
              </a:rPr>
              <a:t>(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-75" dirty="0">
                <a:latin typeface="DejaVu Serif"/>
                <a:cs typeface="DejaVu Serif"/>
              </a:rPr>
              <a:t> </a:t>
            </a:r>
            <a:r>
              <a:rPr sz="614" spc="-27" dirty="0">
                <a:latin typeface="DejaVu Sans"/>
                <a:cs typeface="DejaVu Sans"/>
              </a:rPr>
              <a:t>−</a:t>
            </a:r>
            <a:r>
              <a:rPr sz="614" spc="-75" dirty="0">
                <a:latin typeface="DejaVu Sans"/>
                <a:cs typeface="DejaVu Sans"/>
              </a:rPr>
              <a:t> </a:t>
            </a:r>
            <a:r>
              <a:rPr sz="614" spc="-3" dirty="0">
                <a:latin typeface="Times New Roman"/>
                <a:cs typeface="Times New Roman"/>
              </a:rPr>
              <a:t>2</a:t>
            </a:r>
            <a:r>
              <a:rPr sz="614" spc="-3" dirty="0">
                <a:latin typeface="DejaVu Sans"/>
                <a:cs typeface="DejaVu Sans"/>
              </a:rPr>
              <a:t>|</a:t>
            </a:r>
            <a:r>
              <a:rPr sz="614" spc="-3" dirty="0">
                <a:latin typeface="DejaVu Serif"/>
                <a:cs typeface="DejaVu Serif"/>
              </a:rPr>
              <a:t>x</a:t>
            </a:r>
            <a:r>
              <a:rPr sz="614" spc="-3" dirty="0">
                <a:latin typeface="DejaVu Sans"/>
                <a:cs typeface="DejaVu Sans"/>
              </a:rPr>
              <a:t>|</a:t>
            </a:r>
            <a:r>
              <a:rPr sz="614" spc="-3" dirty="0">
                <a:latin typeface="Times New Roman"/>
                <a:cs typeface="Times New Roman"/>
              </a:rPr>
              <a:t>)</a:t>
            </a:r>
            <a:r>
              <a:rPr sz="614" spc="-61" dirty="0">
                <a:latin typeface="Times New Roman"/>
                <a:cs typeface="Times New Roman"/>
              </a:rPr>
              <a:t> </a:t>
            </a:r>
            <a:r>
              <a:rPr sz="614" spc="-31" dirty="0">
                <a:latin typeface="DejaVu Serif"/>
                <a:cs typeface="DejaVu Serif"/>
              </a:rPr>
              <a:t>dx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167507" y="1049132"/>
            <a:ext cx="6191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247310" y="1096339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11842" y="1251866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0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359514" y="1143402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960608" y="1154816"/>
            <a:ext cx="907906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31201" algn="l"/>
              </a:tabLst>
            </a:pPr>
            <a:r>
              <a:rPr sz="614" b="1" dirty="0">
                <a:latin typeface="Arial"/>
                <a:cs typeface="Arial"/>
              </a:rPr>
              <a:t>419.	</a:t>
            </a:r>
            <a:r>
              <a:rPr sz="614" spc="24" dirty="0">
                <a:latin typeface="Times New Roman"/>
                <a:cs typeface="Times New Roman"/>
              </a:rPr>
              <a:t>(</a:t>
            </a:r>
            <a:r>
              <a:rPr sz="614" spc="24" dirty="0">
                <a:latin typeface="DejaVu Serif"/>
                <a:cs typeface="DejaVu Serif"/>
              </a:rPr>
              <a:t>x </a:t>
            </a:r>
            <a:r>
              <a:rPr sz="614" spc="-27" dirty="0">
                <a:latin typeface="DejaVu Sans"/>
                <a:cs typeface="DejaVu Sans"/>
              </a:rPr>
              <a:t>− </a:t>
            </a:r>
            <a:r>
              <a:rPr sz="614" spc="-14" dirty="0">
                <a:latin typeface="DejaVu Sans"/>
                <a:cs typeface="DejaVu Sans"/>
              </a:rPr>
              <a:t>|</a:t>
            </a:r>
            <a:r>
              <a:rPr sz="614" spc="-14" dirty="0">
                <a:latin typeface="DejaVu Serif"/>
                <a:cs typeface="DejaVu Serif"/>
              </a:rPr>
              <a:t>x </a:t>
            </a:r>
            <a:r>
              <a:rPr sz="614" spc="-27" dirty="0">
                <a:latin typeface="DejaVu Sans"/>
                <a:cs typeface="DejaVu Sans"/>
              </a:rPr>
              <a:t>− </a:t>
            </a:r>
            <a:r>
              <a:rPr sz="614" spc="3" dirty="0">
                <a:latin typeface="Times New Roman"/>
                <a:cs typeface="Times New Roman"/>
              </a:rPr>
              <a:t>1</a:t>
            </a:r>
            <a:r>
              <a:rPr sz="614" spc="3" dirty="0">
                <a:latin typeface="DejaVu Sans"/>
                <a:cs typeface="DejaVu Sans"/>
              </a:rPr>
              <a:t>|</a:t>
            </a:r>
            <a:r>
              <a:rPr sz="614" spc="3" dirty="0">
                <a:latin typeface="Times New Roman"/>
                <a:cs typeface="Times New Roman"/>
              </a:rPr>
              <a:t>)</a:t>
            </a:r>
            <a:r>
              <a:rPr sz="614" spc="-3" dirty="0">
                <a:latin typeface="Times New Roman"/>
                <a:cs typeface="Times New Roman"/>
              </a:rPr>
              <a:t> </a:t>
            </a:r>
            <a:r>
              <a:rPr sz="614" spc="-31" dirty="0">
                <a:latin typeface="DejaVu Serif"/>
                <a:cs typeface="DejaVu Serif"/>
              </a:rPr>
              <a:t>dx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167507" y="1310082"/>
            <a:ext cx="6191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247310" y="1357290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211842" y="1512816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0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960608" y="1415766"/>
            <a:ext cx="828242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44190" algn="l"/>
              </a:tabLst>
            </a:pPr>
            <a:r>
              <a:rPr sz="614" b="1" dirty="0">
                <a:latin typeface="Arial"/>
                <a:cs typeface="Arial"/>
              </a:rPr>
              <a:t>420.	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9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-61" dirty="0">
                <a:latin typeface="Times New Roman"/>
                <a:cs typeface="Times New Roman"/>
              </a:rPr>
              <a:t> </a:t>
            </a:r>
            <a:r>
              <a:rPr sz="614" spc="-31" dirty="0">
                <a:latin typeface="DejaVu Serif"/>
                <a:cs typeface="DejaVu Serif"/>
              </a:rPr>
              <a:t>dx</a:t>
            </a:r>
            <a:r>
              <a:rPr sz="614" spc="-7" dirty="0">
                <a:latin typeface="DejaVu Serif"/>
                <a:cs typeface="DejaVu Serif"/>
              </a:rPr>
              <a:t> </a:t>
            </a:r>
            <a:r>
              <a:rPr sz="614" spc="-31" dirty="0">
                <a:latin typeface="Arial"/>
                <a:cs typeface="Arial"/>
              </a:rPr>
              <a:t>where</a:t>
            </a:r>
            <a:endParaRPr sz="614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983402" y="1415766"/>
            <a:ext cx="256309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43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-10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244274" y="1283170"/>
            <a:ext cx="81828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334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353786" y="1355091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4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308551" y="1341487"/>
            <a:ext cx="630814" cy="243965"/>
          </a:xfrm>
          <a:prstGeom prst="rect">
            <a:avLst/>
          </a:prstGeom>
        </p:spPr>
        <p:txBody>
          <a:bodyPr vert="horz" wrap="square" lIns="0" tIns="29008" rIns="0" bIns="0" rtlCol="0">
            <a:spAutoFit/>
          </a:bodyPr>
          <a:lstStyle/>
          <a:p>
            <a:pPr marL="8659">
              <a:spcBef>
                <a:spcPts val="228"/>
              </a:spcBef>
              <a:tabLst>
                <a:tab pos="191361" algn="l"/>
              </a:tabLst>
            </a:pPr>
            <a:r>
              <a:rPr sz="614" spc="7" dirty="0">
                <a:latin typeface="DejaVu Serif"/>
                <a:cs typeface="DejaVu Serif"/>
              </a:rPr>
              <a:t>x	</a:t>
            </a:r>
            <a:r>
              <a:rPr sz="614" spc="17" dirty="0">
                <a:latin typeface="Arial"/>
                <a:cs typeface="Arial"/>
              </a:rPr>
              <a:t>if </a:t>
            </a:r>
            <a:r>
              <a:rPr sz="614" spc="7" dirty="0">
                <a:latin typeface="Times New Roman"/>
                <a:cs typeface="Times New Roman"/>
              </a:rPr>
              <a:t>0 </a:t>
            </a:r>
            <a:r>
              <a:rPr sz="614" spc="-27" dirty="0">
                <a:latin typeface="DejaVu Sans"/>
                <a:cs typeface="DejaVu Sans"/>
              </a:rPr>
              <a:t>≤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-27" dirty="0">
                <a:latin typeface="DejaVu Serif"/>
                <a:cs typeface="DejaVu Serif"/>
              </a:rPr>
              <a:t>&lt;</a:t>
            </a:r>
            <a:r>
              <a:rPr sz="614" spc="-65" dirty="0">
                <a:latin typeface="DejaVu Serif"/>
                <a:cs typeface="DejaVu Serif"/>
              </a:rPr>
              <a:t> </a:t>
            </a:r>
            <a:r>
              <a:rPr sz="614" spc="3" dirty="0">
                <a:latin typeface="Times New Roman"/>
                <a:cs typeface="Times New Roman"/>
              </a:rPr>
              <a:t>1</a:t>
            </a:r>
            <a:r>
              <a:rPr sz="614" spc="3" dirty="0">
                <a:latin typeface="Arial"/>
                <a:cs typeface="Arial"/>
              </a:rPr>
              <a:t>,</a:t>
            </a:r>
            <a:endParaRPr sz="614">
              <a:latin typeface="Arial"/>
              <a:cs typeface="Arial"/>
            </a:endParaRPr>
          </a:p>
          <a:p>
            <a:pPr marL="8659">
              <a:spcBef>
                <a:spcPts val="160"/>
              </a:spcBef>
            </a:pPr>
            <a:r>
              <a:rPr sz="614" spc="20" dirty="0">
                <a:latin typeface="DejaVu Serif"/>
                <a:cs typeface="DejaVu Serif"/>
              </a:rPr>
              <a:t>x</a:t>
            </a:r>
            <a:r>
              <a:rPr sz="614" spc="30" baseline="37037" dirty="0">
                <a:latin typeface="Times New Roman"/>
                <a:cs typeface="Times New Roman"/>
              </a:rPr>
              <a:t>5</a:t>
            </a:r>
            <a:r>
              <a:rPr sz="614" spc="20" dirty="0">
                <a:latin typeface="DejaVu Serif"/>
                <a:cs typeface="DejaVu Serif"/>
              </a:rPr>
              <a:t>, </a:t>
            </a:r>
            <a:r>
              <a:rPr sz="614" spc="235" dirty="0">
                <a:latin typeface="DejaVu Serif"/>
                <a:cs typeface="DejaVu Serif"/>
              </a:rPr>
              <a:t> </a:t>
            </a:r>
            <a:r>
              <a:rPr sz="614" spc="17" dirty="0">
                <a:latin typeface="Arial"/>
                <a:cs typeface="Arial"/>
              </a:rPr>
              <a:t>if </a:t>
            </a:r>
            <a:r>
              <a:rPr sz="614" spc="7" dirty="0">
                <a:latin typeface="Times New Roman"/>
                <a:cs typeface="Times New Roman"/>
              </a:rPr>
              <a:t>1 </a:t>
            </a:r>
            <a:r>
              <a:rPr sz="614" spc="-27" dirty="0">
                <a:latin typeface="DejaVu Sans"/>
                <a:cs typeface="DejaVu Sans"/>
              </a:rPr>
              <a:t>≤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-27" dirty="0">
                <a:latin typeface="DejaVu Sans"/>
                <a:cs typeface="DejaVu Sans"/>
              </a:rPr>
              <a:t>≤</a:t>
            </a:r>
            <a:r>
              <a:rPr sz="614" spc="-82" dirty="0">
                <a:latin typeface="DejaVu Sans"/>
                <a:cs typeface="DejaVu Sans"/>
              </a:rPr>
              <a:t> </a:t>
            </a:r>
            <a:r>
              <a:rPr sz="614" spc="-10" dirty="0">
                <a:latin typeface="Times New Roman"/>
                <a:cs typeface="Times New Roman"/>
              </a:rPr>
              <a:t>2</a:t>
            </a:r>
            <a:r>
              <a:rPr sz="614" spc="-10" dirty="0">
                <a:latin typeface="DejaVu Serif"/>
                <a:cs typeface="DejaVu Serif"/>
              </a:rPr>
              <a:t>.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167507" y="1567682"/>
            <a:ext cx="6191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47310" y="1614889"/>
            <a:ext cx="54985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i="1" spc="20" dirty="0">
                <a:latin typeface="Arial"/>
                <a:cs typeface="Arial"/>
              </a:rPr>
              <a:t>π</a:t>
            </a:r>
            <a:endParaRPr sz="409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211842" y="1770415"/>
            <a:ext cx="104775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i="1" spc="150" dirty="0">
                <a:latin typeface="Arial"/>
                <a:cs typeface="Arial"/>
              </a:rPr>
              <a:t>−</a:t>
            </a:r>
            <a:r>
              <a:rPr sz="409" i="1" spc="20" dirty="0">
                <a:latin typeface="Arial"/>
                <a:cs typeface="Arial"/>
              </a:rPr>
              <a:t>π</a:t>
            </a:r>
            <a:endParaRPr sz="409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960607" y="1673357"/>
            <a:ext cx="85032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66703" algn="l"/>
              </a:tabLst>
            </a:pPr>
            <a:r>
              <a:rPr sz="614" b="1" dirty="0">
                <a:latin typeface="Arial"/>
                <a:cs typeface="Arial"/>
              </a:rPr>
              <a:t>421.	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9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-61" dirty="0">
                <a:latin typeface="Times New Roman"/>
                <a:cs typeface="Times New Roman"/>
              </a:rPr>
              <a:t> </a:t>
            </a:r>
            <a:r>
              <a:rPr sz="614" spc="-31" dirty="0">
                <a:latin typeface="DejaVu Serif"/>
                <a:cs typeface="DejaVu Serif"/>
              </a:rPr>
              <a:t>dx</a:t>
            </a:r>
            <a:r>
              <a:rPr sz="614" spc="-7" dirty="0">
                <a:latin typeface="DejaVu Serif"/>
                <a:cs typeface="DejaVu Serif"/>
              </a:rPr>
              <a:t> </a:t>
            </a:r>
            <a:r>
              <a:rPr sz="614" spc="-31" dirty="0">
                <a:latin typeface="Arial"/>
                <a:cs typeface="Arial"/>
              </a:rPr>
              <a:t>where</a:t>
            </a:r>
            <a:endParaRPr sz="614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801994" y="1896216"/>
            <a:ext cx="256309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43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-10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062857" y="1763628"/>
            <a:ext cx="81828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334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127142" y="1821952"/>
            <a:ext cx="812223" cy="239320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marR="3464">
              <a:lnSpc>
                <a:spcPct val="121800"/>
              </a:lnSpc>
              <a:spcBef>
                <a:spcPts val="68"/>
              </a:spcBef>
              <a:tabLst>
                <a:tab pos="266693" algn="l"/>
              </a:tabLst>
            </a:pPr>
            <a:r>
              <a:rPr sz="614" spc="-7" dirty="0">
                <a:latin typeface="DejaVu Serif"/>
                <a:cs typeface="DejaVu Serif"/>
              </a:rPr>
              <a:t>x,	</a:t>
            </a:r>
            <a:r>
              <a:rPr sz="614" spc="17" dirty="0">
                <a:latin typeface="Arial"/>
                <a:cs typeface="Arial"/>
              </a:rPr>
              <a:t>if </a:t>
            </a:r>
            <a:r>
              <a:rPr sz="614" spc="-27" dirty="0">
                <a:latin typeface="DejaVu Sans"/>
                <a:cs typeface="DejaVu Sans"/>
              </a:rPr>
              <a:t>− </a:t>
            </a:r>
            <a:r>
              <a:rPr sz="614" spc="-44" dirty="0">
                <a:latin typeface="DejaVu Serif"/>
                <a:cs typeface="DejaVu Serif"/>
              </a:rPr>
              <a:t>π </a:t>
            </a:r>
            <a:r>
              <a:rPr sz="614" spc="-27" dirty="0">
                <a:latin typeface="DejaVu Sans"/>
                <a:cs typeface="DejaVu Sans"/>
              </a:rPr>
              <a:t>≤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-27" dirty="0">
                <a:latin typeface="DejaVu Sans"/>
                <a:cs typeface="DejaVu Sans"/>
              </a:rPr>
              <a:t>≤ </a:t>
            </a:r>
            <a:r>
              <a:rPr sz="614" spc="-10" dirty="0">
                <a:latin typeface="Times New Roman"/>
                <a:cs typeface="Times New Roman"/>
              </a:rPr>
              <a:t>0</a:t>
            </a:r>
            <a:r>
              <a:rPr sz="614" spc="-10" dirty="0">
                <a:latin typeface="DejaVu Serif"/>
                <a:cs typeface="DejaVu Serif"/>
              </a:rPr>
              <a:t>,  </a:t>
            </a:r>
            <a:r>
              <a:rPr sz="614" spc="17" dirty="0">
                <a:latin typeface="Times New Roman"/>
                <a:cs typeface="Times New Roman"/>
              </a:rPr>
              <a:t>sin </a:t>
            </a:r>
            <a:r>
              <a:rPr sz="614" spc="-7" dirty="0">
                <a:latin typeface="DejaVu Serif"/>
                <a:cs typeface="DejaVu Serif"/>
              </a:rPr>
              <a:t>x, </a:t>
            </a:r>
            <a:r>
              <a:rPr sz="614" spc="17" dirty="0">
                <a:latin typeface="Arial"/>
                <a:cs typeface="Arial"/>
              </a:rPr>
              <a:t>if </a:t>
            </a:r>
            <a:r>
              <a:rPr sz="614" spc="7" dirty="0">
                <a:latin typeface="Times New Roman"/>
                <a:cs typeface="Times New Roman"/>
              </a:rPr>
              <a:t>0 </a:t>
            </a:r>
            <a:r>
              <a:rPr sz="614" spc="-27" dirty="0">
                <a:latin typeface="DejaVu Serif"/>
                <a:cs typeface="DejaVu Serif"/>
              </a:rPr>
              <a:t>&lt;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-27" dirty="0">
                <a:latin typeface="DejaVu Sans"/>
                <a:cs typeface="DejaVu Sans"/>
              </a:rPr>
              <a:t>≤</a:t>
            </a:r>
            <a:r>
              <a:rPr sz="614" spc="-55" dirty="0">
                <a:latin typeface="DejaVu Sans"/>
                <a:cs typeface="DejaVu Sans"/>
              </a:rPr>
              <a:t> </a:t>
            </a:r>
            <a:r>
              <a:rPr sz="614" spc="-24" dirty="0">
                <a:latin typeface="DejaVu Serif"/>
                <a:cs typeface="DejaVu Serif"/>
              </a:rPr>
              <a:t>π.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960607" y="2101099"/>
            <a:ext cx="524741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422.</a:t>
            </a:r>
            <a:r>
              <a:rPr sz="614" b="1" spc="51" dirty="0">
                <a:latin typeface="Arial"/>
                <a:cs typeface="Arial"/>
              </a:rPr>
              <a:t> </a:t>
            </a:r>
            <a:r>
              <a:rPr sz="614" spc="-24" dirty="0">
                <a:latin typeface="Arial"/>
                <a:cs typeface="Arial"/>
              </a:rPr>
              <a:t>Compute</a:t>
            </a:r>
            <a:endParaRPr sz="614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749398" y="2172242"/>
            <a:ext cx="6191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829192" y="2219449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793724" y="2374976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0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963565" y="2215208"/>
            <a:ext cx="54119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16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182795" y="2240631"/>
            <a:ext cx="121660" cy="10269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75" dirty="0">
                <a:latin typeface="Times New Roman"/>
                <a:cs typeface="Times New Roman"/>
              </a:rPr>
              <a:t>2</a:t>
            </a:r>
            <a:r>
              <a:rPr sz="920" spc="-138" baseline="18518" dirty="0">
                <a:latin typeface="Arial"/>
                <a:cs typeface="Arial"/>
              </a:rPr>
              <a:t>Σ</a:t>
            </a:r>
            <a:r>
              <a:rPr sz="614" spc="66" baseline="9259" dirty="0">
                <a:latin typeface="Times New Roman"/>
                <a:cs typeface="Times New Roman"/>
              </a:rPr>
              <a:t>3</a:t>
            </a:r>
            <a:endParaRPr sz="614" baseline="9259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602039" y="2277926"/>
            <a:ext cx="806594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84876" algn="l"/>
                <a:tab pos="710892" algn="l"/>
              </a:tabLst>
            </a:pPr>
            <a:r>
              <a:rPr sz="614" spc="31" dirty="0">
                <a:latin typeface="DejaVu Serif"/>
                <a:cs typeface="DejaVu Serif"/>
              </a:rPr>
              <a:t>I</a:t>
            </a:r>
            <a:r>
              <a:rPr sz="614" spc="27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dirty="0">
                <a:latin typeface="Times New Roman"/>
                <a:cs typeface="Times New Roman"/>
              </a:rPr>
              <a:t>	</a:t>
            </a:r>
            <a:r>
              <a:rPr sz="614" spc="7" dirty="0">
                <a:latin typeface="Times New Roman"/>
                <a:cs typeface="Times New Roman"/>
              </a:rPr>
              <a:t>2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92" dirty="0">
                <a:latin typeface="DejaVu Serif"/>
                <a:cs typeface="DejaVu Serif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1</a:t>
            </a:r>
            <a:r>
              <a:rPr sz="614" spc="-14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14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dirty="0">
                <a:latin typeface="DejaVu Serif"/>
                <a:cs typeface="DejaVu Serif"/>
              </a:rPr>
              <a:t>	</a:t>
            </a:r>
            <a:r>
              <a:rPr sz="614" spc="-31" dirty="0">
                <a:latin typeface="DejaVu Serif"/>
                <a:cs typeface="DejaVu Serif"/>
              </a:rPr>
              <a:t>dx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061114" y="2447038"/>
            <a:ext cx="729528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3" dirty="0">
                <a:latin typeface="Arial"/>
                <a:cs typeface="Arial"/>
              </a:rPr>
              <a:t>in </a:t>
            </a:r>
            <a:r>
              <a:rPr sz="614" spc="-10" dirty="0">
                <a:latin typeface="Arial"/>
                <a:cs typeface="Arial"/>
              </a:rPr>
              <a:t>two </a:t>
            </a:r>
            <a:r>
              <a:rPr sz="614" spc="-7" dirty="0">
                <a:latin typeface="Arial"/>
                <a:cs typeface="Arial"/>
              </a:rPr>
              <a:t>different</a:t>
            </a:r>
            <a:r>
              <a:rPr sz="614" spc="92" dirty="0">
                <a:latin typeface="Arial"/>
                <a:cs typeface="Arial"/>
              </a:rPr>
              <a:t> </a:t>
            </a:r>
            <a:r>
              <a:rPr sz="614" spc="-37" dirty="0">
                <a:latin typeface="Arial"/>
                <a:cs typeface="Arial"/>
              </a:rPr>
              <a:t>ways:</a:t>
            </a:r>
            <a:endParaRPr sz="614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054455" y="2541933"/>
            <a:ext cx="1895042" cy="197944"/>
          </a:xfrm>
          <a:prstGeom prst="rect">
            <a:avLst/>
          </a:prstGeom>
        </p:spPr>
        <p:txBody>
          <a:bodyPr vert="horz" wrap="square" lIns="0" tIns="6927" rIns="0" bIns="0" rtlCol="0">
            <a:spAutoFit/>
          </a:bodyPr>
          <a:lstStyle/>
          <a:p>
            <a:pPr marL="15153" marR="3464" indent="-6927">
              <a:lnSpc>
                <a:spcPct val="101499"/>
              </a:lnSpc>
              <a:spcBef>
                <a:spcPts val="55"/>
              </a:spcBef>
            </a:pPr>
            <a:r>
              <a:rPr sz="614" b="1" spc="31" dirty="0">
                <a:latin typeface="Arial"/>
                <a:cs typeface="Arial"/>
              </a:rPr>
              <a:t>(a) </a:t>
            </a:r>
            <a:r>
              <a:rPr sz="614" spc="-20" dirty="0">
                <a:latin typeface="Arial"/>
                <a:cs typeface="Arial"/>
              </a:rPr>
              <a:t>Expand </a:t>
            </a:r>
            <a:r>
              <a:rPr sz="614" spc="27" dirty="0">
                <a:latin typeface="Times New Roman"/>
                <a:cs typeface="Times New Roman"/>
              </a:rPr>
              <a:t>(1 </a:t>
            </a:r>
            <a:r>
              <a:rPr sz="614" spc="150" dirty="0">
                <a:latin typeface="Times New Roman"/>
                <a:cs typeface="Times New Roman"/>
              </a:rPr>
              <a:t>+ </a:t>
            </a:r>
            <a:r>
              <a:rPr sz="614" spc="41" dirty="0">
                <a:latin typeface="DejaVu Serif"/>
                <a:cs typeface="DejaVu Serif"/>
              </a:rPr>
              <a:t>x</a:t>
            </a:r>
            <a:r>
              <a:rPr sz="614" spc="61" baseline="37037" dirty="0">
                <a:latin typeface="Times New Roman"/>
                <a:cs typeface="Times New Roman"/>
              </a:rPr>
              <a:t>2</a:t>
            </a:r>
            <a:r>
              <a:rPr sz="614" spc="41" dirty="0">
                <a:latin typeface="Times New Roman"/>
                <a:cs typeface="Times New Roman"/>
              </a:rPr>
              <a:t>)</a:t>
            </a:r>
            <a:r>
              <a:rPr sz="614" spc="61" baseline="37037" dirty="0">
                <a:latin typeface="Times New Roman"/>
                <a:cs typeface="Times New Roman"/>
              </a:rPr>
              <a:t>3</a:t>
            </a:r>
            <a:r>
              <a:rPr sz="614" spc="41" dirty="0">
                <a:latin typeface="Arial"/>
                <a:cs typeface="Arial"/>
              </a:rPr>
              <a:t>, </a:t>
            </a:r>
            <a:r>
              <a:rPr sz="614" spc="7" dirty="0">
                <a:latin typeface="Arial"/>
                <a:cs typeface="Arial"/>
              </a:rPr>
              <a:t>multiply </a:t>
            </a:r>
            <a:r>
              <a:rPr sz="614" spc="14" dirty="0">
                <a:latin typeface="Arial"/>
                <a:cs typeface="Arial"/>
              </a:rPr>
              <a:t>with </a:t>
            </a:r>
            <a:r>
              <a:rPr sz="614" spc="7" dirty="0">
                <a:latin typeface="Times New Roman"/>
                <a:cs typeface="Times New Roman"/>
              </a:rPr>
              <a:t>2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7" dirty="0">
                <a:latin typeface="Arial"/>
                <a:cs typeface="Arial"/>
              </a:rPr>
              <a:t>, </a:t>
            </a:r>
            <a:r>
              <a:rPr sz="614" spc="-20" dirty="0">
                <a:latin typeface="Arial"/>
                <a:cs typeface="Arial"/>
              </a:rPr>
              <a:t>and </a:t>
            </a:r>
            <a:r>
              <a:rPr sz="614" spc="-3" dirty="0">
                <a:latin typeface="Arial"/>
                <a:cs typeface="Arial"/>
              </a:rPr>
              <a:t>integrate  </a:t>
            </a:r>
            <a:r>
              <a:rPr sz="614" spc="-37" dirty="0">
                <a:latin typeface="Arial"/>
                <a:cs typeface="Arial"/>
              </a:rPr>
              <a:t>each</a:t>
            </a:r>
            <a:r>
              <a:rPr sz="614" spc="34" dirty="0">
                <a:latin typeface="Arial"/>
                <a:cs typeface="Arial"/>
              </a:rPr>
              <a:t> </a:t>
            </a:r>
            <a:r>
              <a:rPr sz="614" spc="-3" dirty="0">
                <a:latin typeface="Arial"/>
                <a:cs typeface="Arial"/>
              </a:rPr>
              <a:t>term.</a:t>
            </a:r>
            <a:endParaRPr sz="614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960607" y="2684702"/>
            <a:ext cx="1337830" cy="296281"/>
          </a:xfrm>
          <a:prstGeom prst="rect">
            <a:avLst/>
          </a:prstGeom>
        </p:spPr>
        <p:txBody>
          <a:bodyPr vert="horz" wrap="square" lIns="0" tIns="55418" rIns="0" bIns="0" rtlCol="0">
            <a:spAutoFit/>
          </a:bodyPr>
          <a:lstStyle/>
          <a:p>
            <a:pPr marL="102175">
              <a:spcBef>
                <a:spcPts val="436"/>
              </a:spcBef>
            </a:pPr>
            <a:r>
              <a:rPr sz="614" b="1" spc="24" dirty="0">
                <a:latin typeface="Arial"/>
                <a:cs typeface="Arial"/>
              </a:rPr>
              <a:t>(b) </a:t>
            </a:r>
            <a:r>
              <a:rPr sz="614" spc="-48" dirty="0">
                <a:latin typeface="Arial"/>
                <a:cs typeface="Arial"/>
              </a:rPr>
              <a:t>Use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3" dirty="0">
                <a:latin typeface="Arial"/>
                <a:cs typeface="Arial"/>
              </a:rPr>
              <a:t>substitution </a:t>
            </a:r>
            <a:r>
              <a:rPr sz="614" spc="-34" dirty="0">
                <a:latin typeface="DejaVu Serif"/>
                <a:cs typeface="DejaVu Serif"/>
              </a:rPr>
              <a:t>u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614" spc="7" dirty="0">
                <a:latin typeface="Times New Roman"/>
                <a:cs typeface="Times New Roman"/>
              </a:rPr>
              <a:t>1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106" dirty="0">
                <a:latin typeface="Times New Roman"/>
                <a:cs typeface="Times New Roman"/>
              </a:rPr>
              <a:t> 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41" baseline="37037" dirty="0">
                <a:latin typeface="Times New Roman"/>
                <a:cs typeface="Times New Roman"/>
              </a:rPr>
              <a:t>2</a:t>
            </a:r>
            <a:r>
              <a:rPr sz="614" spc="27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  <a:p>
            <a:pPr marL="8659">
              <a:spcBef>
                <a:spcPts val="365"/>
              </a:spcBef>
            </a:pPr>
            <a:r>
              <a:rPr sz="614" b="1" dirty="0">
                <a:latin typeface="Arial"/>
                <a:cs typeface="Arial"/>
              </a:rPr>
              <a:t>423.</a:t>
            </a:r>
            <a:r>
              <a:rPr sz="614" b="1" spc="89" dirty="0">
                <a:latin typeface="Arial"/>
                <a:cs typeface="Arial"/>
              </a:rPr>
              <a:t> </a:t>
            </a:r>
            <a:r>
              <a:rPr sz="614" spc="-24" dirty="0">
                <a:latin typeface="Arial"/>
                <a:cs typeface="Arial"/>
              </a:rPr>
              <a:t>Compute</a:t>
            </a:r>
            <a:endParaRPr sz="614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620672" y="3071201"/>
            <a:ext cx="57150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i="1" spc="85" dirty="0">
                <a:latin typeface="Arial"/>
                <a:cs typeface="Arial"/>
              </a:rPr>
              <a:t>n</a:t>
            </a:r>
            <a:endParaRPr sz="409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585785" y="3036687"/>
            <a:ext cx="839066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31" dirty="0">
                <a:latin typeface="DejaVu Serif"/>
                <a:cs typeface="DejaVu Serif"/>
              </a:rPr>
              <a:t>I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920" spc="266" baseline="74074" dirty="0">
                <a:latin typeface="Arial"/>
                <a:cs typeface="Arial"/>
              </a:rPr>
              <a:t>∫ </a:t>
            </a:r>
            <a:r>
              <a:rPr sz="614" spc="34" dirty="0">
                <a:latin typeface="Times New Roman"/>
                <a:cs typeface="Times New Roman"/>
              </a:rPr>
              <a:t>2</a:t>
            </a:r>
            <a:r>
              <a:rPr sz="614" spc="34" dirty="0">
                <a:latin typeface="DejaVu Serif"/>
                <a:cs typeface="DejaVu Serif"/>
              </a:rPr>
              <a:t>x</a:t>
            </a:r>
            <a:r>
              <a:rPr sz="920" spc="51" baseline="43209" dirty="0">
                <a:latin typeface="Arial"/>
                <a:cs typeface="Arial"/>
              </a:rPr>
              <a:t>.</a:t>
            </a:r>
            <a:r>
              <a:rPr sz="614" spc="34" dirty="0">
                <a:latin typeface="Times New Roman"/>
                <a:cs typeface="Times New Roman"/>
              </a:rPr>
              <a:t>1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109" dirty="0">
                <a:latin typeface="Times New Roman"/>
                <a:cs typeface="Times New Roman"/>
              </a:rPr>
              <a:t> </a:t>
            </a:r>
            <a:r>
              <a:rPr sz="614" spc="17" dirty="0">
                <a:latin typeface="DejaVu Serif"/>
                <a:cs typeface="DejaVu Serif"/>
              </a:rPr>
              <a:t>x</a:t>
            </a:r>
            <a:r>
              <a:rPr sz="614" spc="25" baseline="41666" dirty="0">
                <a:latin typeface="Times New Roman"/>
                <a:cs typeface="Times New Roman"/>
              </a:rPr>
              <a:t>2</a:t>
            </a:r>
            <a:r>
              <a:rPr sz="920" spc="25" baseline="43209" dirty="0">
                <a:latin typeface="Arial"/>
                <a:cs typeface="Arial"/>
              </a:rPr>
              <a:t>Σ</a:t>
            </a:r>
            <a:r>
              <a:rPr sz="614" i="1" spc="25" baseline="46296" dirty="0">
                <a:latin typeface="Arial"/>
                <a:cs typeface="Arial"/>
              </a:rPr>
              <a:t>n </a:t>
            </a:r>
            <a:r>
              <a:rPr sz="614" spc="-27" dirty="0">
                <a:latin typeface="DejaVu Serif"/>
                <a:cs typeface="DejaVu Serif"/>
              </a:rPr>
              <a:t>dx.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960608" y="3259191"/>
            <a:ext cx="1789834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424.</a:t>
            </a:r>
            <a:r>
              <a:rPr sz="614" b="1" spc="92" dirty="0">
                <a:latin typeface="Arial"/>
                <a:cs typeface="Arial"/>
              </a:rPr>
              <a:t> </a:t>
            </a:r>
            <a:r>
              <a:rPr sz="614" spc="10" dirty="0">
                <a:latin typeface="Arial"/>
                <a:cs typeface="Arial"/>
              </a:rPr>
              <a:t>If</a:t>
            </a:r>
            <a:r>
              <a:rPr sz="614" spc="37" dirty="0">
                <a:latin typeface="Arial"/>
                <a:cs typeface="Arial"/>
              </a:rPr>
              <a:t>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0" dirty="0">
                <a:latin typeface="DejaVu Serif"/>
                <a:cs typeface="DejaVu Serif"/>
              </a:rPr>
              <a:t> </a:t>
            </a:r>
            <a:r>
              <a:rPr sz="614" i="1" spc="66" baseline="37037" dirty="0">
                <a:latin typeface="Arial"/>
                <a:cs typeface="Arial"/>
              </a:rPr>
              <a:t>j</a:t>
            </a:r>
            <a:r>
              <a:rPr sz="614" spc="44" dirty="0">
                <a:latin typeface="Times New Roman"/>
                <a:cs typeface="Times New Roman"/>
              </a:rPr>
              <a:t>(</a:t>
            </a:r>
            <a:r>
              <a:rPr sz="614" spc="44" dirty="0">
                <a:latin typeface="DejaVu Serif"/>
                <a:cs typeface="DejaVu Serif"/>
              </a:rPr>
              <a:t>x</a:t>
            </a:r>
            <a:r>
              <a:rPr sz="614" spc="44" dirty="0">
                <a:latin typeface="Times New Roman"/>
                <a:cs typeface="Times New Roman"/>
              </a:rPr>
              <a:t>)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-58" dirty="0">
                <a:latin typeface="DejaVu Serif"/>
                <a:cs typeface="DejaVu Serif"/>
              </a:rPr>
              <a:t> </a:t>
            </a:r>
            <a:r>
              <a:rPr sz="614" spc="-27" dirty="0">
                <a:latin typeface="DejaVu Sans"/>
                <a:cs typeface="DejaVu Sans"/>
              </a:rPr>
              <a:t>−</a:t>
            </a:r>
            <a:r>
              <a:rPr sz="614" spc="-58" dirty="0">
                <a:latin typeface="DejaVu Sans"/>
                <a:cs typeface="DejaVu Sans"/>
              </a:rPr>
              <a:t> </a:t>
            </a:r>
            <a:r>
              <a:rPr sz="614" spc="41" dirty="0">
                <a:latin typeface="Times New Roman"/>
                <a:cs typeface="Times New Roman"/>
              </a:rPr>
              <a:t>1</a:t>
            </a:r>
            <a:r>
              <a:rPr sz="614" spc="41" dirty="0">
                <a:latin typeface="DejaVu Serif"/>
                <a:cs typeface="DejaVu Serif"/>
              </a:rPr>
              <a:t>/x</a:t>
            </a:r>
            <a:r>
              <a:rPr sz="614" spc="61" baseline="37037" dirty="0">
                <a:latin typeface="Times New Roman"/>
                <a:cs typeface="Times New Roman"/>
              </a:rPr>
              <a:t>2</a:t>
            </a:r>
            <a:r>
              <a:rPr sz="614" spc="209" baseline="37037" dirty="0">
                <a:latin typeface="Times New Roman"/>
                <a:cs typeface="Times New Roman"/>
              </a:rPr>
              <a:t> </a:t>
            </a:r>
            <a:r>
              <a:rPr sz="614" spc="-27" dirty="0">
                <a:latin typeface="Arial"/>
                <a:cs typeface="Arial"/>
              </a:rPr>
              <a:t>and</a:t>
            </a:r>
            <a:r>
              <a:rPr sz="614" spc="37" dirty="0">
                <a:latin typeface="Arial"/>
                <a:cs typeface="Arial"/>
              </a:rPr>
              <a:t>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0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(1)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37" dirty="0">
                <a:latin typeface="Times New Roman"/>
                <a:cs typeface="Times New Roman"/>
              </a:rPr>
              <a:t>1</a:t>
            </a:r>
            <a:r>
              <a:rPr sz="614" spc="37" dirty="0">
                <a:latin typeface="DejaVu Serif"/>
                <a:cs typeface="DejaVu Serif"/>
              </a:rPr>
              <a:t>/</a:t>
            </a:r>
            <a:r>
              <a:rPr sz="614" spc="37" dirty="0">
                <a:latin typeface="Times New Roman"/>
                <a:cs typeface="Times New Roman"/>
              </a:rPr>
              <a:t>2</a:t>
            </a:r>
            <a:r>
              <a:rPr sz="614" spc="55" dirty="0">
                <a:latin typeface="Times New Roman"/>
                <a:cs typeface="Times New Roman"/>
              </a:rPr>
              <a:t> </a:t>
            </a:r>
            <a:r>
              <a:rPr sz="614" spc="-3" dirty="0">
                <a:latin typeface="Arial"/>
                <a:cs typeface="Arial"/>
              </a:rPr>
              <a:t>find</a:t>
            </a:r>
            <a:r>
              <a:rPr sz="614" spc="37" dirty="0">
                <a:latin typeface="Arial"/>
                <a:cs typeface="Arial"/>
              </a:rPr>
              <a:t>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0" dirty="0">
                <a:latin typeface="DejaVu Serif"/>
                <a:cs typeface="DejaVu Serif"/>
              </a:rPr>
              <a:t> </a:t>
            </a:r>
            <a:r>
              <a:rPr sz="614" spc="20" dirty="0">
                <a:latin typeface="Times New Roman"/>
                <a:cs typeface="Times New Roman"/>
              </a:rPr>
              <a:t>(</a:t>
            </a:r>
            <a:r>
              <a:rPr sz="614" spc="20" dirty="0">
                <a:latin typeface="DejaVu Serif"/>
                <a:cs typeface="DejaVu Serif"/>
              </a:rPr>
              <a:t>x</a:t>
            </a:r>
            <a:r>
              <a:rPr sz="614" spc="20" dirty="0">
                <a:latin typeface="Times New Roman"/>
                <a:cs typeface="Times New Roman"/>
              </a:rPr>
              <a:t>)</a:t>
            </a:r>
            <a:r>
              <a:rPr sz="614" spc="20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5405064" y="3423726"/>
            <a:ext cx="182707" cy="0"/>
          </a:xfrm>
          <a:custGeom>
            <a:avLst/>
            <a:gdLst/>
            <a:ahLst/>
            <a:cxnLst/>
            <a:rect l="l" t="t" r="r" b="b"/>
            <a:pathLst>
              <a:path w="267969">
                <a:moveTo>
                  <a:pt x="0" y="0"/>
                </a:moveTo>
                <a:lnTo>
                  <a:pt x="267893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5" name="object 45"/>
          <p:cNvSpPr txBox="1"/>
          <p:nvPr/>
        </p:nvSpPr>
        <p:spPr>
          <a:xfrm>
            <a:off x="3960608" y="3399720"/>
            <a:ext cx="2002415" cy="293420"/>
          </a:xfrm>
          <a:prstGeom prst="rect">
            <a:avLst/>
          </a:prstGeom>
        </p:spPr>
        <p:txBody>
          <a:bodyPr vert="horz" wrap="square" lIns="0" tIns="6927" rIns="0" bIns="0" rtlCol="0">
            <a:spAutoFit/>
          </a:bodyPr>
          <a:lstStyle/>
          <a:p>
            <a:pPr marL="109102" marR="3464" indent="-100876" algn="just">
              <a:lnSpc>
                <a:spcPct val="101499"/>
              </a:lnSpc>
              <a:spcBef>
                <a:spcPts val="55"/>
              </a:spcBef>
            </a:pPr>
            <a:r>
              <a:rPr sz="614" b="1" dirty="0">
                <a:latin typeface="Arial"/>
                <a:cs typeface="Arial"/>
              </a:rPr>
              <a:t>425. </a:t>
            </a:r>
            <a:r>
              <a:rPr sz="614" spc="-27" dirty="0">
                <a:latin typeface="Arial"/>
                <a:cs typeface="Arial"/>
              </a:rPr>
              <a:t>Sketch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24" dirty="0">
                <a:latin typeface="Arial"/>
                <a:cs typeface="Arial"/>
              </a:rPr>
              <a:t>graph </a:t>
            </a:r>
            <a:r>
              <a:rPr sz="614" spc="-7" dirty="0">
                <a:latin typeface="Arial"/>
                <a:cs typeface="Arial"/>
              </a:rPr>
              <a:t>of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27" dirty="0">
                <a:latin typeface="Arial"/>
                <a:cs typeface="Arial"/>
              </a:rPr>
              <a:t>curve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36" dirty="0">
                <a:latin typeface="Times New Roman"/>
                <a:cs typeface="Times New Roman"/>
              </a:rPr>
              <a:t>= </a:t>
            </a:r>
            <a:r>
              <a:rPr sz="920" spc="102" baseline="43209" dirty="0">
                <a:latin typeface="DejaVu Sans"/>
                <a:cs typeface="DejaVu Sans"/>
              </a:rPr>
              <a:t>√</a:t>
            </a:r>
            <a:r>
              <a:rPr sz="614" spc="68" dirty="0">
                <a:latin typeface="DejaVu Serif"/>
                <a:cs typeface="DejaVu Serif"/>
              </a:rPr>
              <a:t>x </a:t>
            </a:r>
            <a:r>
              <a:rPr sz="614" spc="139" dirty="0">
                <a:latin typeface="Times New Roman"/>
                <a:cs typeface="Times New Roman"/>
              </a:rPr>
              <a:t>+ </a:t>
            </a:r>
            <a:r>
              <a:rPr sz="614" spc="7" dirty="0">
                <a:latin typeface="Times New Roman"/>
                <a:cs typeface="Times New Roman"/>
              </a:rPr>
              <a:t>1 </a:t>
            </a:r>
            <a:r>
              <a:rPr sz="614" spc="-31" dirty="0">
                <a:latin typeface="Arial"/>
                <a:cs typeface="Arial"/>
              </a:rPr>
              <a:t>and </a:t>
            </a:r>
            <a:r>
              <a:rPr sz="614" spc="-17" dirty="0">
                <a:latin typeface="Arial"/>
                <a:cs typeface="Arial"/>
              </a:rPr>
              <a:t>deter-  </a:t>
            </a:r>
            <a:r>
              <a:rPr sz="614" spc="-14" dirty="0">
                <a:latin typeface="Arial"/>
                <a:cs typeface="Arial"/>
              </a:rPr>
              <a:t>mine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34" dirty="0">
                <a:latin typeface="Arial"/>
                <a:cs typeface="Arial"/>
              </a:rPr>
              <a:t>area </a:t>
            </a:r>
            <a:r>
              <a:rPr sz="614" dirty="0">
                <a:latin typeface="Arial"/>
                <a:cs typeface="Arial"/>
              </a:rPr>
              <a:t>of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14" dirty="0">
                <a:latin typeface="Arial"/>
                <a:cs typeface="Arial"/>
              </a:rPr>
              <a:t>region </a:t>
            </a:r>
            <a:r>
              <a:rPr sz="614" spc="-31" dirty="0">
                <a:latin typeface="Arial"/>
                <a:cs typeface="Arial"/>
              </a:rPr>
              <a:t>enclosed </a:t>
            </a:r>
            <a:r>
              <a:rPr sz="614" spc="-20" dirty="0">
                <a:latin typeface="Arial"/>
                <a:cs typeface="Arial"/>
              </a:rPr>
              <a:t>by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14" dirty="0">
                <a:latin typeface="Arial"/>
                <a:cs typeface="Arial"/>
              </a:rPr>
              <a:t>curve, </a:t>
            </a:r>
            <a:r>
              <a:rPr sz="614" spc="-3" dirty="0">
                <a:latin typeface="Arial"/>
                <a:cs typeface="Arial"/>
              </a:rPr>
              <a:t>the  </a:t>
            </a:r>
            <a:r>
              <a:rPr sz="614" spc="-17" dirty="0">
                <a:latin typeface="DejaVu Serif"/>
                <a:cs typeface="DejaVu Serif"/>
              </a:rPr>
              <a:t>x</a:t>
            </a:r>
            <a:r>
              <a:rPr sz="614" spc="-17" dirty="0">
                <a:latin typeface="Arial"/>
                <a:cs typeface="Arial"/>
              </a:rPr>
              <a:t>-axis </a:t>
            </a: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24" dirty="0">
                <a:latin typeface="Arial"/>
                <a:cs typeface="Arial"/>
              </a:rPr>
              <a:t>lines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614" spc="3" dirty="0">
                <a:latin typeface="Times New Roman"/>
                <a:cs typeface="Times New Roman"/>
              </a:rPr>
              <a:t>0</a:t>
            </a:r>
            <a:r>
              <a:rPr sz="614" spc="3" dirty="0">
                <a:latin typeface="Arial"/>
                <a:cs typeface="Arial"/>
              </a:rPr>
              <a:t>,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-37" dirty="0">
                <a:latin typeface="Times New Roman"/>
                <a:cs typeface="Times New Roman"/>
              </a:rPr>
              <a:t> </a:t>
            </a:r>
            <a:r>
              <a:rPr sz="614" spc="3" dirty="0">
                <a:latin typeface="Times New Roman"/>
                <a:cs typeface="Times New Roman"/>
              </a:rPr>
              <a:t>4</a:t>
            </a:r>
            <a:r>
              <a:rPr sz="614" spc="3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5364012" y="3753690"/>
            <a:ext cx="222972" cy="0"/>
          </a:xfrm>
          <a:custGeom>
            <a:avLst/>
            <a:gdLst/>
            <a:ahLst/>
            <a:cxnLst/>
            <a:rect l="l" t="t" r="r" b="b"/>
            <a:pathLst>
              <a:path w="327025">
                <a:moveTo>
                  <a:pt x="0" y="0"/>
                </a:moveTo>
                <a:lnTo>
                  <a:pt x="326415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7" name="object 47"/>
          <p:cNvSpPr txBox="1"/>
          <p:nvPr/>
        </p:nvSpPr>
        <p:spPr>
          <a:xfrm>
            <a:off x="3960608" y="3729683"/>
            <a:ext cx="198899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426. </a:t>
            </a:r>
            <a:r>
              <a:rPr sz="614" spc="-17" dirty="0">
                <a:latin typeface="Arial"/>
                <a:cs typeface="Arial"/>
              </a:rPr>
              <a:t>Find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44" dirty="0">
                <a:latin typeface="Arial"/>
                <a:cs typeface="Arial"/>
              </a:rPr>
              <a:t>area </a:t>
            </a:r>
            <a:r>
              <a:rPr sz="614" spc="-27" dirty="0">
                <a:latin typeface="Arial"/>
                <a:cs typeface="Arial"/>
              </a:rPr>
              <a:t>under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31" dirty="0">
                <a:latin typeface="Arial"/>
                <a:cs typeface="Arial"/>
              </a:rPr>
              <a:t>curve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30" dirty="0">
                <a:latin typeface="Times New Roman"/>
                <a:cs typeface="Times New Roman"/>
              </a:rPr>
              <a:t>= </a:t>
            </a:r>
            <a:r>
              <a:rPr sz="920" spc="71" baseline="43209" dirty="0">
                <a:latin typeface="DejaVu Sans"/>
                <a:cs typeface="DejaVu Sans"/>
              </a:rPr>
              <a:t>√</a:t>
            </a:r>
            <a:r>
              <a:rPr sz="614" spc="48" dirty="0">
                <a:latin typeface="Times New Roman"/>
                <a:cs typeface="Times New Roman"/>
              </a:rPr>
              <a:t>6</a:t>
            </a:r>
            <a:r>
              <a:rPr sz="614" spc="48" dirty="0">
                <a:latin typeface="DejaVu Serif"/>
                <a:cs typeface="DejaVu Serif"/>
              </a:rPr>
              <a:t>x </a:t>
            </a:r>
            <a:r>
              <a:rPr sz="614" spc="139" dirty="0">
                <a:latin typeface="Times New Roman"/>
                <a:cs typeface="Times New Roman"/>
              </a:rPr>
              <a:t>+ </a:t>
            </a:r>
            <a:r>
              <a:rPr sz="614" spc="7" dirty="0">
                <a:latin typeface="Times New Roman"/>
                <a:cs typeface="Times New Roman"/>
              </a:rPr>
              <a:t>4 </a:t>
            </a:r>
            <a:r>
              <a:rPr sz="614" spc="-34" dirty="0">
                <a:latin typeface="Arial"/>
                <a:cs typeface="Arial"/>
              </a:rPr>
              <a:t>and</a:t>
            </a:r>
            <a:r>
              <a:rPr sz="614" spc="-72" dirty="0">
                <a:latin typeface="Arial"/>
                <a:cs typeface="Arial"/>
              </a:rPr>
              <a:t> </a:t>
            </a:r>
            <a:r>
              <a:rPr sz="614" spc="-37" dirty="0">
                <a:latin typeface="Arial"/>
                <a:cs typeface="Arial"/>
              </a:rPr>
              <a:t>above</a:t>
            </a:r>
            <a:endParaRPr sz="614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061114" y="3824578"/>
            <a:ext cx="1888548" cy="197944"/>
          </a:xfrm>
          <a:prstGeom prst="rect">
            <a:avLst/>
          </a:prstGeom>
        </p:spPr>
        <p:txBody>
          <a:bodyPr vert="horz" wrap="square" lIns="0" tIns="6927" rIns="0" bIns="0" rtlCol="0">
            <a:spAutoFit/>
          </a:bodyPr>
          <a:lstStyle/>
          <a:p>
            <a:pPr marL="8659" marR="3464">
              <a:lnSpc>
                <a:spcPct val="101499"/>
              </a:lnSpc>
              <a:spcBef>
                <a:spcPts val="55"/>
              </a:spcBef>
            </a:pP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14" dirty="0">
                <a:latin typeface="DejaVu Serif"/>
                <a:cs typeface="DejaVu Serif"/>
              </a:rPr>
              <a:t>x</a:t>
            </a:r>
            <a:r>
              <a:rPr sz="614" spc="-14" dirty="0">
                <a:latin typeface="Arial"/>
                <a:cs typeface="Arial"/>
              </a:rPr>
              <a:t>-axis </a:t>
            </a:r>
            <a:r>
              <a:rPr sz="614" spc="-24" dirty="0">
                <a:latin typeface="Arial"/>
                <a:cs typeface="Arial"/>
              </a:rPr>
              <a:t>between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50" dirty="0">
                <a:latin typeface="Times New Roman"/>
                <a:cs typeface="Times New Roman"/>
              </a:rPr>
              <a:t>= </a:t>
            </a:r>
            <a:r>
              <a:rPr sz="614" spc="10" dirty="0">
                <a:latin typeface="Times New Roman"/>
                <a:cs typeface="Times New Roman"/>
              </a:rPr>
              <a:t>0 </a:t>
            </a:r>
            <a:r>
              <a:rPr sz="614" spc="-20" dirty="0">
                <a:latin typeface="Arial"/>
                <a:cs typeface="Arial"/>
              </a:rPr>
              <a:t>and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50" dirty="0">
                <a:latin typeface="Times New Roman"/>
                <a:cs typeface="Times New Roman"/>
              </a:rPr>
              <a:t>= </a:t>
            </a:r>
            <a:r>
              <a:rPr sz="614" spc="7" dirty="0">
                <a:latin typeface="Times New Roman"/>
                <a:cs typeface="Times New Roman"/>
              </a:rPr>
              <a:t>2</a:t>
            </a:r>
            <a:r>
              <a:rPr sz="614" spc="7" dirty="0">
                <a:latin typeface="Arial"/>
                <a:cs typeface="Arial"/>
              </a:rPr>
              <a:t>. </a:t>
            </a:r>
            <a:r>
              <a:rPr sz="614" spc="-7" dirty="0">
                <a:latin typeface="Arial"/>
                <a:cs typeface="Arial"/>
              </a:rPr>
              <a:t>Draw </a:t>
            </a:r>
            <a:r>
              <a:rPr sz="614" spc="-34" dirty="0">
                <a:latin typeface="Arial"/>
                <a:cs typeface="Arial"/>
              </a:rPr>
              <a:t>a </a:t>
            </a:r>
            <a:r>
              <a:rPr sz="614" spc="-17" dirty="0">
                <a:latin typeface="Arial"/>
                <a:cs typeface="Arial"/>
              </a:rPr>
              <a:t>sketch </a:t>
            </a:r>
            <a:r>
              <a:rPr sz="614" dirty="0">
                <a:latin typeface="Arial"/>
                <a:cs typeface="Arial"/>
              </a:rPr>
              <a:t>of  </a:t>
            </a:r>
            <a:r>
              <a:rPr sz="614" spc="-10" dirty="0">
                <a:latin typeface="Arial"/>
                <a:cs typeface="Arial"/>
              </a:rPr>
              <a:t>the</a:t>
            </a:r>
            <a:r>
              <a:rPr sz="614" spc="34" dirty="0">
                <a:latin typeface="Arial"/>
                <a:cs typeface="Arial"/>
              </a:rPr>
              <a:t> </a:t>
            </a:r>
            <a:r>
              <a:rPr sz="614" spc="-20" dirty="0">
                <a:latin typeface="Arial"/>
                <a:cs typeface="Arial"/>
              </a:rPr>
              <a:t>curve.</a:t>
            </a:r>
            <a:endParaRPr sz="614">
              <a:latin typeface="Arial"/>
              <a:cs typeface="Arial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4953580" y="4080848"/>
            <a:ext cx="218642" cy="0"/>
          </a:xfrm>
          <a:custGeom>
            <a:avLst/>
            <a:gdLst/>
            <a:ahLst/>
            <a:cxnLst/>
            <a:rect l="l" t="t" r="r" b="b"/>
            <a:pathLst>
              <a:path w="320675">
                <a:moveTo>
                  <a:pt x="0" y="0"/>
                </a:moveTo>
                <a:lnTo>
                  <a:pt x="320611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0" name="object 50"/>
          <p:cNvSpPr txBox="1"/>
          <p:nvPr/>
        </p:nvSpPr>
        <p:spPr>
          <a:xfrm>
            <a:off x="3960608" y="4059647"/>
            <a:ext cx="198899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427. </a:t>
            </a:r>
            <a:r>
              <a:rPr sz="614" spc="-34" dirty="0">
                <a:latin typeface="Arial"/>
                <a:cs typeface="Arial"/>
              </a:rPr>
              <a:t>Graph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31" dirty="0">
                <a:latin typeface="Arial"/>
                <a:cs typeface="Arial"/>
              </a:rPr>
              <a:t>curve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30" dirty="0">
                <a:latin typeface="Times New Roman"/>
                <a:cs typeface="Times New Roman"/>
              </a:rPr>
              <a:t>=</a:t>
            </a:r>
            <a:r>
              <a:rPr sz="614" spc="-75" dirty="0">
                <a:latin typeface="Times New Roman"/>
                <a:cs typeface="Times New Roman"/>
              </a:rPr>
              <a:t> </a:t>
            </a:r>
            <a:r>
              <a:rPr sz="614" spc="44" dirty="0">
                <a:latin typeface="Times New Roman"/>
                <a:cs typeface="Times New Roman"/>
              </a:rPr>
              <a:t>2</a:t>
            </a:r>
            <a:r>
              <a:rPr sz="920" spc="66" baseline="46296" dirty="0">
                <a:latin typeface="DejaVu Sans"/>
                <a:cs typeface="DejaVu Sans"/>
              </a:rPr>
              <a:t>√</a:t>
            </a:r>
            <a:r>
              <a:rPr sz="614" spc="44" dirty="0">
                <a:latin typeface="Times New Roman"/>
                <a:cs typeface="Times New Roman"/>
              </a:rPr>
              <a:t>1 </a:t>
            </a:r>
            <a:r>
              <a:rPr sz="614" spc="-27" dirty="0">
                <a:latin typeface="DejaVu Sans"/>
                <a:cs typeface="DejaVu Sans"/>
              </a:rPr>
              <a:t>− 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41" baseline="23148" dirty="0">
                <a:latin typeface="Times New Roman"/>
                <a:cs typeface="Times New Roman"/>
              </a:rPr>
              <a:t>2</a:t>
            </a:r>
            <a:r>
              <a:rPr sz="614" spc="27" dirty="0">
                <a:latin typeface="Arial"/>
                <a:cs typeface="Arial"/>
              </a:rPr>
              <a:t>,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-116" dirty="0">
                <a:latin typeface="DejaVu Sans"/>
                <a:cs typeface="DejaVu Sans"/>
              </a:rPr>
              <a:t>∈ </a:t>
            </a:r>
            <a:r>
              <a:rPr sz="614" spc="-20" dirty="0">
                <a:latin typeface="Times New Roman"/>
                <a:cs typeface="Times New Roman"/>
              </a:rPr>
              <a:t>[0</a:t>
            </a:r>
            <a:r>
              <a:rPr sz="614" spc="-20" dirty="0">
                <a:latin typeface="DejaVu Serif"/>
                <a:cs typeface="DejaVu Serif"/>
              </a:rPr>
              <a:t>, </a:t>
            </a:r>
            <a:r>
              <a:rPr sz="614" spc="-14" dirty="0">
                <a:latin typeface="Times New Roman"/>
                <a:cs typeface="Times New Roman"/>
              </a:rPr>
              <a:t>1]</a:t>
            </a:r>
            <a:r>
              <a:rPr sz="614" spc="-14" dirty="0">
                <a:latin typeface="Arial"/>
                <a:cs typeface="Arial"/>
              </a:rPr>
              <a:t>, </a:t>
            </a:r>
            <a:r>
              <a:rPr sz="614" spc="-34" dirty="0">
                <a:latin typeface="Arial"/>
                <a:cs typeface="Arial"/>
              </a:rPr>
              <a:t>and </a:t>
            </a:r>
            <a:r>
              <a:rPr sz="614" spc="-7" dirty="0">
                <a:latin typeface="Arial"/>
                <a:cs typeface="Arial"/>
              </a:rPr>
              <a:t>find </a:t>
            </a:r>
            <a:r>
              <a:rPr sz="614" spc="-14" dirty="0">
                <a:latin typeface="Arial"/>
                <a:cs typeface="Arial"/>
              </a:rPr>
              <a:t>the</a:t>
            </a:r>
            <a:endParaRPr sz="614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061114" y="4154542"/>
            <a:ext cx="1888548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37" dirty="0">
                <a:latin typeface="Arial"/>
                <a:cs typeface="Arial"/>
              </a:rPr>
              <a:t>area </a:t>
            </a:r>
            <a:r>
              <a:rPr sz="614" spc="-34" dirty="0">
                <a:latin typeface="Arial"/>
                <a:cs typeface="Arial"/>
              </a:rPr>
              <a:t>enclosed </a:t>
            </a:r>
            <a:r>
              <a:rPr sz="614" spc="-27" dirty="0">
                <a:latin typeface="Arial"/>
                <a:cs typeface="Arial"/>
              </a:rPr>
              <a:t>between </a:t>
            </a:r>
            <a:r>
              <a:rPr sz="614" spc="-7" dirty="0">
                <a:latin typeface="Arial"/>
                <a:cs typeface="Arial"/>
              </a:rPr>
              <a:t>the </a:t>
            </a:r>
            <a:r>
              <a:rPr sz="614" spc="-20" dirty="0">
                <a:latin typeface="Arial"/>
                <a:cs typeface="Arial"/>
              </a:rPr>
              <a:t>curve </a:t>
            </a:r>
            <a:r>
              <a:rPr sz="614" spc="-24" dirty="0">
                <a:latin typeface="Arial"/>
                <a:cs typeface="Arial"/>
              </a:rPr>
              <a:t>and </a:t>
            </a:r>
            <a:r>
              <a:rPr sz="614" spc="-7" dirty="0">
                <a:latin typeface="Arial"/>
                <a:cs typeface="Arial"/>
              </a:rPr>
              <a:t>the </a:t>
            </a:r>
            <a:r>
              <a:rPr sz="614" spc="-14" dirty="0">
                <a:latin typeface="DejaVu Serif"/>
                <a:cs typeface="DejaVu Serif"/>
              </a:rPr>
              <a:t>x</a:t>
            </a:r>
            <a:r>
              <a:rPr sz="614" spc="-14" dirty="0">
                <a:latin typeface="Arial"/>
                <a:cs typeface="Arial"/>
              </a:rPr>
              <a:t>-axis.</a:t>
            </a:r>
            <a:r>
              <a:rPr sz="614" spc="-3" dirty="0">
                <a:latin typeface="Arial"/>
                <a:cs typeface="Arial"/>
              </a:rPr>
              <a:t> </a:t>
            </a:r>
            <a:r>
              <a:rPr sz="614" spc="17" dirty="0">
                <a:latin typeface="Arial"/>
                <a:cs typeface="Arial"/>
              </a:rPr>
              <a:t>(Don’t</a:t>
            </a:r>
            <a:endParaRPr sz="614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061113" y="4249437"/>
            <a:ext cx="1889414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17" dirty="0">
                <a:latin typeface="Arial"/>
                <a:cs typeface="Arial"/>
              </a:rPr>
              <a:t>evaluate </a:t>
            </a:r>
            <a:r>
              <a:rPr sz="614" spc="-3" dirty="0">
                <a:latin typeface="Arial"/>
                <a:cs typeface="Arial"/>
              </a:rPr>
              <a:t>the integr</a:t>
            </a:r>
            <a:r>
              <a:rPr sz="614" u="sng" spc="-3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al, </a:t>
            </a:r>
            <a:r>
              <a:rPr sz="614" u="sng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but</a:t>
            </a:r>
            <a:r>
              <a:rPr sz="614" spc="10" dirty="0">
                <a:latin typeface="Arial"/>
                <a:cs typeface="Arial"/>
              </a:rPr>
              <a:t> </a:t>
            </a:r>
            <a:r>
              <a:rPr sz="614" spc="-24" dirty="0">
                <a:latin typeface="Arial"/>
                <a:cs typeface="Arial"/>
              </a:rPr>
              <a:t>compare </a:t>
            </a:r>
            <a:r>
              <a:rPr sz="614" spc="14" dirty="0">
                <a:latin typeface="Arial"/>
                <a:cs typeface="Arial"/>
              </a:rPr>
              <a:t>with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34" dirty="0">
                <a:latin typeface="Arial"/>
                <a:cs typeface="Arial"/>
              </a:rPr>
              <a:t>area</a:t>
            </a:r>
            <a:r>
              <a:rPr sz="614" spc="20" dirty="0">
                <a:latin typeface="Arial"/>
                <a:cs typeface="Arial"/>
              </a:rPr>
              <a:t> </a:t>
            </a:r>
            <a:r>
              <a:rPr sz="614" spc="-17" dirty="0">
                <a:latin typeface="Arial"/>
                <a:cs typeface="Arial"/>
              </a:rPr>
              <a:t>under</a:t>
            </a:r>
            <a:endParaRPr sz="614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647101" y="4280869"/>
            <a:ext cx="7533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201" dirty="0">
                <a:latin typeface="DejaVu Sans"/>
                <a:cs typeface="DejaVu Sans"/>
              </a:rPr>
              <a:t>√</a:t>
            </a:r>
            <a:endParaRPr sz="614">
              <a:latin typeface="DejaVu Sans"/>
              <a:cs typeface="DejaVu Sans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061114" y="4344332"/>
            <a:ext cx="1905866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660671" algn="l"/>
                <a:tab pos="1622237" algn="l"/>
                <a:tab pos="1896723" algn="l"/>
              </a:tabLst>
            </a:pP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20" dirty="0">
                <a:latin typeface="Arial"/>
                <a:cs typeface="Arial"/>
              </a:rPr>
              <a:t>graph  </a:t>
            </a:r>
            <a:r>
              <a:rPr sz="614" spc="-3" dirty="0">
                <a:latin typeface="Arial"/>
                <a:cs typeface="Arial"/>
              </a:rPr>
              <a:t>of</a:t>
            </a:r>
            <a:r>
              <a:rPr sz="614" spc="3" dirty="0">
                <a:latin typeface="Arial"/>
                <a:cs typeface="Arial"/>
              </a:rPr>
              <a:t> </a:t>
            </a:r>
            <a:r>
              <a:rPr sz="614" spc="-37" dirty="0">
                <a:latin typeface="DejaVu Serif"/>
                <a:cs typeface="DejaVu Serif"/>
              </a:rPr>
              <a:t>y</a:t>
            </a:r>
            <a:r>
              <a:rPr sz="614" spc="3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	</a:t>
            </a:r>
            <a:r>
              <a:rPr sz="614" spc="7" dirty="0">
                <a:latin typeface="Times New Roman"/>
                <a:cs typeface="Times New Roman"/>
              </a:rPr>
              <a:t>1 </a:t>
            </a:r>
            <a:r>
              <a:rPr sz="614" spc="-27" dirty="0">
                <a:latin typeface="DejaVu Sans"/>
                <a:cs typeface="DejaVu Sans"/>
              </a:rPr>
              <a:t>−</a:t>
            </a:r>
            <a:r>
              <a:rPr sz="614" spc="-139" dirty="0">
                <a:latin typeface="DejaVu Sans"/>
                <a:cs typeface="DejaVu Sans"/>
              </a:rPr>
              <a:t> </a:t>
            </a:r>
            <a:r>
              <a:rPr sz="614" spc="31" dirty="0">
                <a:latin typeface="DejaVu Serif"/>
                <a:cs typeface="DejaVu Serif"/>
              </a:rPr>
              <a:t>x</a:t>
            </a:r>
            <a:r>
              <a:rPr sz="614" spc="46" baseline="23148" dirty="0">
                <a:latin typeface="Times New Roman"/>
                <a:cs typeface="Times New Roman"/>
              </a:rPr>
              <a:t>2</a:t>
            </a:r>
            <a:r>
              <a:rPr sz="614" spc="31" dirty="0">
                <a:latin typeface="Arial"/>
                <a:cs typeface="Arial"/>
              </a:rPr>
              <a:t>.)	</a:t>
            </a:r>
            <a:r>
              <a:rPr sz="614" u="sng" spc="2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14" u="sng" spc="3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960607" y="4487657"/>
            <a:ext cx="1984664" cy="19733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428. </a:t>
            </a:r>
            <a:r>
              <a:rPr sz="614" spc="-10" dirty="0">
                <a:latin typeface="Arial"/>
                <a:cs typeface="Arial"/>
              </a:rPr>
              <a:t>Determine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34" dirty="0">
                <a:latin typeface="Arial"/>
                <a:cs typeface="Arial"/>
              </a:rPr>
              <a:t>area </a:t>
            </a:r>
            <a:r>
              <a:rPr sz="614" spc="-17" dirty="0">
                <a:latin typeface="Arial"/>
                <a:cs typeface="Arial"/>
              </a:rPr>
              <a:t>under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20" dirty="0">
                <a:latin typeface="Arial"/>
                <a:cs typeface="Arial"/>
              </a:rPr>
              <a:t>curve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50" dirty="0">
                <a:latin typeface="Times New Roman"/>
                <a:cs typeface="Times New Roman"/>
              </a:rPr>
              <a:t>= </a:t>
            </a:r>
            <a:r>
              <a:rPr sz="920" spc="71" baseline="46296" dirty="0">
                <a:latin typeface="DejaVu Sans"/>
                <a:cs typeface="DejaVu Sans"/>
              </a:rPr>
              <a:t>√</a:t>
            </a:r>
            <a:r>
              <a:rPr sz="614" spc="48" dirty="0">
                <a:latin typeface="DejaVu Serif"/>
                <a:cs typeface="DejaVu Serif"/>
              </a:rPr>
              <a:t>a</a:t>
            </a:r>
            <a:r>
              <a:rPr sz="614" spc="71" baseline="23148" dirty="0">
                <a:latin typeface="Times New Roman"/>
                <a:cs typeface="Times New Roman"/>
              </a:rPr>
              <a:t>2 </a:t>
            </a:r>
            <a:r>
              <a:rPr sz="614" spc="-27" dirty="0">
                <a:latin typeface="DejaVu Sans"/>
                <a:cs typeface="DejaVu Sans"/>
              </a:rPr>
              <a:t>−</a:t>
            </a:r>
            <a:r>
              <a:rPr sz="614" spc="-58" dirty="0">
                <a:latin typeface="DejaVu Sans"/>
                <a:cs typeface="DejaVu Sans"/>
              </a:rPr>
              <a:t> 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23148" dirty="0">
                <a:latin typeface="Times New Roman"/>
                <a:cs typeface="Times New Roman"/>
              </a:rPr>
              <a:t>2</a:t>
            </a:r>
            <a:endParaRPr sz="614" baseline="23148">
              <a:latin typeface="Times New Roman"/>
              <a:cs typeface="Times New Roman"/>
            </a:endParaRPr>
          </a:p>
          <a:p>
            <a:pPr marL="109102">
              <a:spcBef>
                <a:spcPts val="10"/>
              </a:spcBef>
            </a:pP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-31" dirty="0">
                <a:latin typeface="Arial"/>
                <a:cs typeface="Arial"/>
              </a:rPr>
              <a:t>between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24" dirty="0">
                <a:latin typeface="Arial"/>
                <a:cs typeface="Arial"/>
              </a:rPr>
              <a:t>lines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614" spc="7" dirty="0">
                <a:latin typeface="Times New Roman"/>
                <a:cs typeface="Times New Roman"/>
              </a:rPr>
              <a:t>0 </a:t>
            </a: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194" dirty="0">
                <a:latin typeface="Times New Roman"/>
                <a:cs typeface="Times New Roman"/>
              </a:rPr>
              <a:t> </a:t>
            </a:r>
            <a:r>
              <a:rPr sz="614" spc="-17" dirty="0">
                <a:latin typeface="DejaVu Serif"/>
                <a:cs typeface="DejaVu Serif"/>
              </a:rPr>
              <a:t>a</a:t>
            </a:r>
            <a:r>
              <a:rPr sz="614" spc="-17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5056684" y="4743935"/>
            <a:ext cx="218642" cy="0"/>
          </a:xfrm>
          <a:custGeom>
            <a:avLst/>
            <a:gdLst/>
            <a:ahLst/>
            <a:cxnLst/>
            <a:rect l="l" t="t" r="r" b="b"/>
            <a:pathLst>
              <a:path w="320675">
                <a:moveTo>
                  <a:pt x="0" y="0"/>
                </a:moveTo>
                <a:lnTo>
                  <a:pt x="320611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7" name="object 57"/>
          <p:cNvSpPr txBox="1"/>
          <p:nvPr/>
        </p:nvSpPr>
        <p:spPr>
          <a:xfrm>
            <a:off x="3960608" y="4722726"/>
            <a:ext cx="198899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429. </a:t>
            </a:r>
            <a:r>
              <a:rPr sz="614" spc="-20" dirty="0">
                <a:latin typeface="Arial"/>
                <a:cs typeface="Arial"/>
              </a:rPr>
              <a:t>Graph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20" dirty="0">
                <a:latin typeface="Arial"/>
                <a:cs typeface="Arial"/>
              </a:rPr>
              <a:t>curve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50" dirty="0">
                <a:latin typeface="Times New Roman"/>
                <a:cs typeface="Times New Roman"/>
              </a:rPr>
              <a:t>= </a:t>
            </a:r>
            <a:r>
              <a:rPr sz="614" spc="48" dirty="0">
                <a:latin typeface="Times New Roman"/>
                <a:cs typeface="Times New Roman"/>
              </a:rPr>
              <a:t>2</a:t>
            </a:r>
            <a:r>
              <a:rPr sz="920" spc="71" baseline="46296" dirty="0">
                <a:latin typeface="DejaVu Sans"/>
                <a:cs typeface="DejaVu Sans"/>
              </a:rPr>
              <a:t>√</a:t>
            </a:r>
            <a:r>
              <a:rPr sz="614" spc="48" dirty="0">
                <a:latin typeface="Times New Roman"/>
                <a:cs typeface="Times New Roman"/>
              </a:rPr>
              <a:t>9 </a:t>
            </a:r>
            <a:r>
              <a:rPr sz="614" spc="-27" dirty="0">
                <a:latin typeface="DejaVu Sans"/>
                <a:cs typeface="DejaVu Sans"/>
              </a:rPr>
              <a:t>− 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23148" dirty="0">
                <a:latin typeface="Times New Roman"/>
                <a:cs typeface="Times New Roman"/>
              </a:rPr>
              <a:t>2 </a:t>
            </a:r>
            <a:r>
              <a:rPr sz="614" spc="-20" dirty="0">
                <a:latin typeface="Arial"/>
                <a:cs typeface="Arial"/>
              </a:rPr>
              <a:t>and </a:t>
            </a:r>
            <a:r>
              <a:rPr sz="614" spc="-14" dirty="0">
                <a:latin typeface="Arial"/>
                <a:cs typeface="Arial"/>
              </a:rPr>
              <a:t>determine</a:t>
            </a:r>
            <a:r>
              <a:rPr sz="614" spc="-75" dirty="0">
                <a:latin typeface="Arial"/>
                <a:cs typeface="Arial"/>
              </a:rPr>
              <a:t> </a:t>
            </a:r>
            <a:r>
              <a:rPr sz="614" spc="-3" dirty="0">
                <a:latin typeface="Arial"/>
                <a:cs typeface="Arial"/>
              </a:rPr>
              <a:t>the</a:t>
            </a:r>
            <a:endParaRPr sz="614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960608" y="4770616"/>
            <a:ext cx="1988993" cy="392718"/>
          </a:xfrm>
          <a:prstGeom prst="rect">
            <a:avLst/>
          </a:prstGeom>
        </p:spPr>
        <p:txBody>
          <a:bodyPr vert="horz" wrap="square" lIns="0" tIns="55418" rIns="0" bIns="0" rtlCol="0">
            <a:spAutoFit/>
          </a:bodyPr>
          <a:lstStyle/>
          <a:p>
            <a:pPr marL="109102">
              <a:spcBef>
                <a:spcPts val="436"/>
              </a:spcBef>
            </a:pPr>
            <a:r>
              <a:rPr sz="614" spc="-41" dirty="0">
                <a:latin typeface="Arial"/>
                <a:cs typeface="Arial"/>
              </a:rPr>
              <a:t>area </a:t>
            </a:r>
            <a:r>
              <a:rPr sz="614" spc="-34" dirty="0">
                <a:latin typeface="Arial"/>
                <a:cs typeface="Arial"/>
              </a:rPr>
              <a:t>enclosed </a:t>
            </a:r>
            <a:r>
              <a:rPr sz="614" spc="-31" dirty="0">
                <a:latin typeface="Arial"/>
                <a:cs typeface="Arial"/>
              </a:rPr>
              <a:t>between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24" dirty="0">
                <a:latin typeface="Arial"/>
                <a:cs typeface="Arial"/>
              </a:rPr>
              <a:t>curve </a:t>
            </a: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-10" dirty="0">
                <a:latin typeface="Arial"/>
                <a:cs typeface="Arial"/>
              </a:rPr>
              <a:t>the</a:t>
            </a:r>
            <a:r>
              <a:rPr sz="614" dirty="0">
                <a:latin typeface="Arial"/>
                <a:cs typeface="Arial"/>
              </a:rPr>
              <a:t> </a:t>
            </a:r>
            <a:r>
              <a:rPr sz="614" spc="-14" dirty="0">
                <a:latin typeface="DejaVu Serif"/>
                <a:cs typeface="DejaVu Serif"/>
              </a:rPr>
              <a:t>x</a:t>
            </a:r>
            <a:r>
              <a:rPr sz="614" spc="-14" dirty="0">
                <a:latin typeface="Arial"/>
                <a:cs typeface="Arial"/>
              </a:rPr>
              <a:t>-axis.</a:t>
            </a:r>
            <a:endParaRPr sz="614">
              <a:latin typeface="Arial"/>
              <a:cs typeface="Arial"/>
            </a:endParaRPr>
          </a:p>
          <a:p>
            <a:pPr marL="109102" marR="3464" indent="-100876">
              <a:lnSpc>
                <a:spcPct val="101499"/>
              </a:lnSpc>
              <a:spcBef>
                <a:spcPts val="355"/>
              </a:spcBef>
            </a:pPr>
            <a:r>
              <a:rPr sz="614" b="1" dirty="0">
                <a:latin typeface="Arial"/>
                <a:cs typeface="Arial"/>
              </a:rPr>
              <a:t>430. </a:t>
            </a:r>
            <a:r>
              <a:rPr sz="614" spc="-20" dirty="0">
                <a:latin typeface="Arial"/>
                <a:cs typeface="Arial"/>
              </a:rPr>
              <a:t>Graph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34" dirty="0">
                <a:latin typeface="Arial"/>
                <a:cs typeface="Arial"/>
              </a:rPr>
              <a:t>area </a:t>
            </a:r>
            <a:r>
              <a:rPr sz="614" spc="-24" dirty="0">
                <a:latin typeface="Arial"/>
                <a:cs typeface="Arial"/>
              </a:rPr>
              <a:t>between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20" dirty="0">
                <a:latin typeface="Arial"/>
                <a:cs typeface="Arial"/>
              </a:rPr>
              <a:t>curve </a:t>
            </a:r>
            <a:r>
              <a:rPr sz="614" spc="14" dirty="0">
                <a:latin typeface="DejaVu Serif"/>
                <a:cs typeface="DejaVu Serif"/>
              </a:rPr>
              <a:t>y</a:t>
            </a:r>
            <a:r>
              <a:rPr sz="614" spc="20" baseline="37037" dirty="0">
                <a:latin typeface="Times New Roman"/>
                <a:cs typeface="Times New Roman"/>
              </a:rPr>
              <a:t>2 </a:t>
            </a:r>
            <a:r>
              <a:rPr sz="614" spc="150" dirty="0">
                <a:latin typeface="Times New Roman"/>
                <a:cs typeface="Times New Roman"/>
              </a:rPr>
              <a:t>= </a:t>
            </a:r>
            <a:r>
              <a:rPr sz="614" spc="10" dirty="0">
                <a:latin typeface="Times New Roman"/>
                <a:cs typeface="Times New Roman"/>
              </a:rPr>
              <a:t>4</a:t>
            </a:r>
            <a:r>
              <a:rPr sz="614" spc="10" dirty="0">
                <a:latin typeface="DejaVu Serif"/>
                <a:cs typeface="DejaVu Serif"/>
              </a:rPr>
              <a:t>x </a:t>
            </a:r>
            <a:r>
              <a:rPr sz="614" spc="-20" dirty="0">
                <a:latin typeface="Arial"/>
                <a:cs typeface="Arial"/>
              </a:rPr>
              <a:t>and </a:t>
            </a:r>
            <a:r>
              <a:rPr sz="614" spc="-3" dirty="0">
                <a:latin typeface="Arial"/>
                <a:cs typeface="Arial"/>
              </a:rPr>
              <a:t>the  </a:t>
            </a:r>
            <a:r>
              <a:rPr sz="614" spc="-14" dirty="0">
                <a:latin typeface="Arial"/>
                <a:cs typeface="Arial"/>
              </a:rPr>
              <a:t>line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614" spc="3" dirty="0">
                <a:latin typeface="Times New Roman"/>
                <a:cs typeface="Times New Roman"/>
              </a:rPr>
              <a:t>3</a:t>
            </a:r>
            <a:r>
              <a:rPr sz="614" spc="3" dirty="0">
                <a:latin typeface="Arial"/>
                <a:cs typeface="Arial"/>
              </a:rPr>
              <a:t>. </a:t>
            </a:r>
            <a:r>
              <a:rPr sz="614" spc="-10" dirty="0">
                <a:latin typeface="Arial"/>
                <a:cs typeface="Arial"/>
              </a:rPr>
              <a:t>Find the </a:t>
            </a:r>
            <a:r>
              <a:rPr sz="614" spc="-41" dirty="0">
                <a:latin typeface="Arial"/>
                <a:cs typeface="Arial"/>
              </a:rPr>
              <a:t>area </a:t>
            </a:r>
            <a:r>
              <a:rPr sz="614" spc="-3" dirty="0">
                <a:latin typeface="Arial"/>
                <a:cs typeface="Arial"/>
              </a:rPr>
              <a:t>of </a:t>
            </a:r>
            <a:r>
              <a:rPr sz="614" spc="-7" dirty="0">
                <a:latin typeface="Arial"/>
                <a:cs typeface="Arial"/>
              </a:rPr>
              <a:t>this</a:t>
            </a:r>
            <a:r>
              <a:rPr sz="614" spc="-48" dirty="0">
                <a:latin typeface="Arial"/>
                <a:cs typeface="Arial"/>
              </a:rPr>
              <a:t> </a:t>
            </a:r>
            <a:r>
              <a:rPr sz="614" spc="-17" dirty="0">
                <a:latin typeface="Arial"/>
                <a:cs typeface="Arial"/>
              </a:rPr>
              <a:t>region.</a:t>
            </a:r>
            <a:endParaRPr sz="614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960608" y="5185760"/>
            <a:ext cx="1988993" cy="11089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R="158024" algn="r">
              <a:lnSpc>
                <a:spcPts val="273"/>
              </a:lnSpc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  <a:p>
            <a:pPr marL="8659">
              <a:lnSpc>
                <a:spcPts val="518"/>
              </a:lnSpc>
            </a:pPr>
            <a:r>
              <a:rPr sz="614" b="1" dirty="0">
                <a:latin typeface="Arial"/>
                <a:cs typeface="Arial"/>
              </a:rPr>
              <a:t>431. </a:t>
            </a:r>
            <a:r>
              <a:rPr sz="614" spc="-3" dirty="0">
                <a:latin typeface="Arial"/>
                <a:cs typeface="Arial"/>
              </a:rPr>
              <a:t>Find the </a:t>
            </a:r>
            <a:r>
              <a:rPr sz="614" spc="-34" dirty="0">
                <a:latin typeface="Arial"/>
                <a:cs typeface="Arial"/>
              </a:rPr>
              <a:t>area </a:t>
            </a:r>
            <a:r>
              <a:rPr sz="614" spc="-17" dirty="0">
                <a:latin typeface="Arial"/>
                <a:cs typeface="Arial"/>
              </a:rPr>
              <a:t>bounded </a:t>
            </a:r>
            <a:r>
              <a:rPr sz="614" spc="-20" dirty="0">
                <a:latin typeface="Arial"/>
                <a:cs typeface="Arial"/>
              </a:rPr>
              <a:t>by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20" dirty="0">
                <a:latin typeface="Arial"/>
                <a:cs typeface="Arial"/>
              </a:rPr>
              <a:t>curve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50" dirty="0">
                <a:latin typeface="Times New Roman"/>
                <a:cs typeface="Times New Roman"/>
              </a:rPr>
              <a:t>= </a:t>
            </a:r>
            <a:r>
              <a:rPr sz="614" spc="10" dirty="0">
                <a:latin typeface="Times New Roman"/>
                <a:cs typeface="Times New Roman"/>
              </a:rPr>
              <a:t>4 </a:t>
            </a:r>
            <a:r>
              <a:rPr sz="614" spc="-27" dirty="0">
                <a:latin typeface="DejaVu Sans"/>
                <a:cs typeface="DejaVu Sans"/>
              </a:rPr>
              <a:t>− 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112" dirty="0">
                <a:latin typeface="DejaVu Serif"/>
                <a:cs typeface="DejaVu Serif"/>
              </a:rPr>
              <a:t> </a:t>
            </a:r>
            <a:r>
              <a:rPr sz="614" spc="-20" dirty="0">
                <a:latin typeface="Arial"/>
                <a:cs typeface="Arial"/>
              </a:rPr>
              <a:t>and</a:t>
            </a:r>
            <a:endParaRPr sz="614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960608" y="5240752"/>
            <a:ext cx="2000250" cy="877210"/>
          </a:xfrm>
          <a:prstGeom prst="rect">
            <a:avLst/>
          </a:prstGeom>
        </p:spPr>
        <p:txBody>
          <a:bodyPr vert="horz" wrap="square" lIns="0" tIns="55418" rIns="0" bIns="0" rtlCol="0">
            <a:spAutoFit/>
          </a:bodyPr>
          <a:lstStyle/>
          <a:p>
            <a:pPr marL="109102">
              <a:spcBef>
                <a:spcPts val="436"/>
              </a:spcBef>
            </a:pP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27" dirty="0">
                <a:latin typeface="Arial"/>
                <a:cs typeface="Arial"/>
              </a:rPr>
              <a:t>lines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614" spc="7" dirty="0">
                <a:latin typeface="Times New Roman"/>
                <a:cs typeface="Times New Roman"/>
              </a:rPr>
              <a:t>0 </a:t>
            </a: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-89" dirty="0">
                <a:latin typeface="Times New Roman"/>
                <a:cs typeface="Times New Roman"/>
              </a:rPr>
              <a:t> </a:t>
            </a:r>
            <a:r>
              <a:rPr sz="614" spc="3" dirty="0">
                <a:latin typeface="Times New Roman"/>
                <a:cs typeface="Times New Roman"/>
              </a:rPr>
              <a:t>3</a:t>
            </a:r>
            <a:r>
              <a:rPr sz="614" spc="3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  <a:p>
            <a:pPr marL="109102" marR="3464" indent="-100876">
              <a:lnSpc>
                <a:spcPct val="101499"/>
              </a:lnSpc>
              <a:spcBef>
                <a:spcPts val="355"/>
              </a:spcBef>
            </a:pPr>
            <a:r>
              <a:rPr sz="614" b="1" dirty="0">
                <a:latin typeface="Arial"/>
                <a:cs typeface="Arial"/>
              </a:rPr>
              <a:t>432. </a:t>
            </a:r>
            <a:r>
              <a:rPr sz="614" spc="-10" dirty="0">
                <a:latin typeface="Arial"/>
                <a:cs typeface="Arial"/>
              </a:rPr>
              <a:t>Find the </a:t>
            </a:r>
            <a:r>
              <a:rPr sz="614" spc="-37" dirty="0">
                <a:latin typeface="Arial"/>
                <a:cs typeface="Arial"/>
              </a:rPr>
              <a:t>area </a:t>
            </a:r>
            <a:r>
              <a:rPr sz="614" spc="-34" dirty="0">
                <a:latin typeface="Arial"/>
                <a:cs typeface="Arial"/>
              </a:rPr>
              <a:t>enclosed </a:t>
            </a:r>
            <a:r>
              <a:rPr sz="614" spc="-31" dirty="0">
                <a:latin typeface="Arial"/>
                <a:cs typeface="Arial"/>
              </a:rPr>
              <a:t>between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24" dirty="0">
                <a:latin typeface="Arial"/>
                <a:cs typeface="Arial"/>
              </a:rPr>
              <a:t>curve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43" dirty="0">
                <a:latin typeface="Times New Roman"/>
                <a:cs typeface="Times New Roman"/>
              </a:rPr>
              <a:t>= </a:t>
            </a:r>
            <a:r>
              <a:rPr sz="614" spc="17" dirty="0">
                <a:latin typeface="Times New Roman"/>
                <a:cs typeface="Times New Roman"/>
              </a:rPr>
              <a:t>sin </a:t>
            </a:r>
            <a:r>
              <a:rPr sz="614" spc="7" dirty="0">
                <a:latin typeface="Times New Roman"/>
                <a:cs typeface="Times New Roman"/>
              </a:rPr>
              <a:t>2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7" dirty="0">
                <a:latin typeface="Arial"/>
                <a:cs typeface="Arial"/>
              </a:rPr>
              <a:t>,  </a:t>
            </a:r>
            <a:r>
              <a:rPr sz="614" spc="7" dirty="0">
                <a:latin typeface="Times New Roman"/>
                <a:cs typeface="Times New Roman"/>
              </a:rPr>
              <a:t>0 </a:t>
            </a:r>
            <a:r>
              <a:rPr sz="614" spc="-27" dirty="0">
                <a:latin typeface="DejaVu Sans"/>
                <a:cs typeface="DejaVu Sans"/>
              </a:rPr>
              <a:t>≤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-27" dirty="0">
                <a:latin typeface="DejaVu Sans"/>
                <a:cs typeface="DejaVu Sans"/>
              </a:rPr>
              <a:t>≤ </a:t>
            </a:r>
            <a:r>
              <a:rPr sz="614" spc="27" dirty="0">
                <a:latin typeface="DejaVu Serif"/>
                <a:cs typeface="DejaVu Serif"/>
              </a:rPr>
              <a:t>π/</a:t>
            </a:r>
            <a:r>
              <a:rPr sz="614" spc="27" dirty="0">
                <a:latin typeface="Times New Roman"/>
                <a:cs typeface="Times New Roman"/>
              </a:rPr>
              <a:t>4 </a:t>
            </a: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-10" dirty="0">
                <a:latin typeface="Arial"/>
                <a:cs typeface="Arial"/>
              </a:rPr>
              <a:t>the</a:t>
            </a:r>
            <a:r>
              <a:rPr sz="614" spc="-20" dirty="0">
                <a:latin typeface="Arial"/>
                <a:cs typeface="Arial"/>
              </a:rPr>
              <a:t> </a:t>
            </a:r>
            <a:r>
              <a:rPr sz="614" spc="-37" dirty="0">
                <a:latin typeface="Arial"/>
                <a:cs typeface="Arial"/>
              </a:rPr>
              <a:t>axes.</a:t>
            </a:r>
            <a:endParaRPr sz="614">
              <a:latin typeface="Arial"/>
              <a:cs typeface="Arial"/>
            </a:endParaRPr>
          </a:p>
          <a:p>
            <a:pPr marL="109102" marR="3464" indent="-100876">
              <a:lnSpc>
                <a:spcPct val="101499"/>
              </a:lnSpc>
              <a:spcBef>
                <a:spcPts val="358"/>
              </a:spcBef>
            </a:pPr>
            <a:r>
              <a:rPr sz="614" b="1" dirty="0">
                <a:latin typeface="Arial"/>
                <a:cs typeface="Arial"/>
              </a:rPr>
              <a:t>433. </a:t>
            </a:r>
            <a:r>
              <a:rPr sz="614" spc="-14" dirty="0">
                <a:latin typeface="Arial"/>
                <a:cs typeface="Arial"/>
              </a:rPr>
              <a:t>Find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41" dirty="0">
                <a:latin typeface="Arial"/>
                <a:cs typeface="Arial"/>
              </a:rPr>
              <a:t>area </a:t>
            </a:r>
            <a:r>
              <a:rPr sz="614" spc="-37" dirty="0">
                <a:latin typeface="Arial"/>
                <a:cs typeface="Arial"/>
              </a:rPr>
              <a:t>enclosed </a:t>
            </a:r>
            <a:r>
              <a:rPr sz="614" spc="-31" dirty="0">
                <a:latin typeface="Arial"/>
                <a:cs typeface="Arial"/>
              </a:rPr>
              <a:t>between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27" dirty="0">
                <a:latin typeface="Arial"/>
                <a:cs typeface="Arial"/>
              </a:rPr>
              <a:t>curve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614" spc="7" dirty="0">
                <a:latin typeface="Times New Roman"/>
                <a:cs typeface="Times New Roman"/>
              </a:rPr>
              <a:t>cos </a:t>
            </a:r>
            <a:r>
              <a:rPr sz="614" spc="3" dirty="0">
                <a:latin typeface="Times New Roman"/>
                <a:cs typeface="Times New Roman"/>
              </a:rPr>
              <a:t>2</a:t>
            </a:r>
            <a:r>
              <a:rPr sz="614" spc="3" dirty="0">
                <a:latin typeface="DejaVu Serif"/>
                <a:cs typeface="DejaVu Serif"/>
              </a:rPr>
              <a:t>x</a:t>
            </a:r>
            <a:r>
              <a:rPr sz="614" spc="3" dirty="0">
                <a:latin typeface="Arial"/>
                <a:cs typeface="Arial"/>
              </a:rPr>
              <a:t>,  </a:t>
            </a:r>
            <a:r>
              <a:rPr sz="614" spc="7" dirty="0">
                <a:latin typeface="Times New Roman"/>
                <a:cs typeface="Times New Roman"/>
              </a:rPr>
              <a:t>0 </a:t>
            </a:r>
            <a:r>
              <a:rPr sz="614" spc="-27" dirty="0">
                <a:latin typeface="DejaVu Sans"/>
                <a:cs typeface="DejaVu Sans"/>
              </a:rPr>
              <a:t>≤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-27" dirty="0">
                <a:latin typeface="DejaVu Sans"/>
                <a:cs typeface="DejaVu Sans"/>
              </a:rPr>
              <a:t>≤ </a:t>
            </a:r>
            <a:r>
              <a:rPr sz="614" spc="27" dirty="0">
                <a:latin typeface="DejaVu Serif"/>
                <a:cs typeface="DejaVu Serif"/>
              </a:rPr>
              <a:t>π/</a:t>
            </a:r>
            <a:r>
              <a:rPr sz="614" spc="27" dirty="0">
                <a:latin typeface="Times New Roman"/>
                <a:cs typeface="Times New Roman"/>
              </a:rPr>
              <a:t>4 </a:t>
            </a: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-10" dirty="0">
                <a:latin typeface="Arial"/>
                <a:cs typeface="Arial"/>
              </a:rPr>
              <a:t>the</a:t>
            </a:r>
            <a:r>
              <a:rPr sz="614" spc="-20" dirty="0">
                <a:latin typeface="Arial"/>
                <a:cs typeface="Arial"/>
              </a:rPr>
              <a:t> </a:t>
            </a:r>
            <a:r>
              <a:rPr sz="614" spc="-37" dirty="0">
                <a:latin typeface="Arial"/>
                <a:cs typeface="Arial"/>
              </a:rPr>
              <a:t>axes.</a:t>
            </a:r>
            <a:endParaRPr sz="614">
              <a:latin typeface="Arial"/>
              <a:cs typeface="Arial"/>
            </a:endParaRPr>
          </a:p>
          <a:p>
            <a:pPr marL="109102" marR="14720" indent="-100876">
              <a:lnSpc>
                <a:spcPct val="101499"/>
              </a:lnSpc>
              <a:spcBef>
                <a:spcPts val="355"/>
              </a:spcBef>
            </a:pPr>
            <a:r>
              <a:rPr sz="614" b="1" dirty="0">
                <a:latin typeface="Arial"/>
                <a:cs typeface="Arial"/>
              </a:rPr>
              <a:t>434. </a:t>
            </a:r>
            <a:r>
              <a:rPr sz="614" spc="-24" dirty="0">
                <a:latin typeface="Arial"/>
                <a:cs typeface="Arial"/>
              </a:rPr>
              <a:t>Graph </a:t>
            </a:r>
            <a:r>
              <a:rPr sz="614" spc="14" dirty="0">
                <a:latin typeface="DejaVu Serif"/>
                <a:cs typeface="DejaVu Serif"/>
              </a:rPr>
              <a:t>y</a:t>
            </a:r>
            <a:r>
              <a:rPr sz="614" spc="20" baseline="37037" dirty="0">
                <a:latin typeface="Times New Roman"/>
                <a:cs typeface="Times New Roman"/>
              </a:rPr>
              <a:t>2 </a:t>
            </a:r>
            <a:r>
              <a:rPr sz="614" spc="147" dirty="0">
                <a:latin typeface="Times New Roman"/>
                <a:cs typeface="Times New Roman"/>
              </a:rPr>
              <a:t>+ </a:t>
            </a:r>
            <a:r>
              <a:rPr sz="614" spc="7" dirty="0">
                <a:latin typeface="Times New Roman"/>
                <a:cs typeface="Times New Roman"/>
              </a:rPr>
              <a:t>1 </a:t>
            </a:r>
            <a:r>
              <a:rPr sz="614" spc="147" dirty="0">
                <a:latin typeface="Times New Roman"/>
                <a:cs typeface="Times New Roman"/>
              </a:rPr>
              <a:t>= 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7" dirty="0">
                <a:latin typeface="Arial"/>
                <a:cs typeface="Arial"/>
              </a:rPr>
              <a:t>, </a:t>
            </a:r>
            <a:r>
              <a:rPr sz="614" spc="-24" dirty="0">
                <a:latin typeface="Arial"/>
                <a:cs typeface="Arial"/>
              </a:rPr>
              <a:t>and </a:t>
            </a:r>
            <a:r>
              <a:rPr sz="614" dirty="0">
                <a:latin typeface="Arial"/>
                <a:cs typeface="Arial"/>
              </a:rPr>
              <a:t>find </a:t>
            </a:r>
            <a:r>
              <a:rPr sz="614" spc="-7" dirty="0">
                <a:latin typeface="Arial"/>
                <a:cs typeface="Arial"/>
              </a:rPr>
              <a:t>the </a:t>
            </a:r>
            <a:r>
              <a:rPr sz="614" spc="-37" dirty="0">
                <a:latin typeface="Arial"/>
                <a:cs typeface="Arial"/>
              </a:rPr>
              <a:t>area </a:t>
            </a:r>
            <a:r>
              <a:rPr sz="614" spc="-34" dirty="0">
                <a:latin typeface="Arial"/>
                <a:cs typeface="Arial"/>
              </a:rPr>
              <a:t>enclosed </a:t>
            </a:r>
            <a:r>
              <a:rPr sz="614" spc="-24" dirty="0">
                <a:latin typeface="Arial"/>
                <a:cs typeface="Arial"/>
              </a:rPr>
              <a:t>by </a:t>
            </a:r>
            <a:r>
              <a:rPr sz="614" spc="-7" dirty="0">
                <a:latin typeface="Arial"/>
                <a:cs typeface="Arial"/>
              </a:rPr>
              <a:t>the  </a:t>
            </a:r>
            <a:r>
              <a:rPr sz="614" spc="-24" dirty="0">
                <a:latin typeface="Arial"/>
                <a:cs typeface="Arial"/>
              </a:rPr>
              <a:t>curve </a:t>
            </a: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17" dirty="0">
                <a:latin typeface="Arial"/>
                <a:cs typeface="Arial"/>
              </a:rPr>
              <a:t>line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-75" dirty="0">
                <a:latin typeface="Times New Roman"/>
                <a:cs typeface="Times New Roman"/>
              </a:rPr>
              <a:t> </a:t>
            </a:r>
            <a:r>
              <a:rPr sz="614" spc="3" dirty="0">
                <a:latin typeface="Times New Roman"/>
                <a:cs typeface="Times New Roman"/>
              </a:rPr>
              <a:t>2</a:t>
            </a:r>
            <a:r>
              <a:rPr sz="614" spc="3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6142118" y="623425"/>
            <a:ext cx="1988127" cy="19733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435. </a:t>
            </a:r>
            <a:r>
              <a:rPr sz="614" spc="-7" dirty="0">
                <a:latin typeface="Arial"/>
                <a:cs typeface="Arial"/>
              </a:rPr>
              <a:t>Find the </a:t>
            </a:r>
            <a:r>
              <a:rPr sz="614" spc="-37" dirty="0">
                <a:latin typeface="Arial"/>
                <a:cs typeface="Arial"/>
              </a:rPr>
              <a:t>area </a:t>
            </a:r>
            <a:r>
              <a:rPr sz="614" spc="-3" dirty="0">
                <a:latin typeface="Arial"/>
                <a:cs typeface="Arial"/>
              </a:rPr>
              <a:t>of </a:t>
            </a:r>
            <a:r>
              <a:rPr sz="614" spc="-7" dirty="0">
                <a:latin typeface="Arial"/>
                <a:cs typeface="Arial"/>
              </a:rPr>
              <a:t>the </a:t>
            </a:r>
            <a:r>
              <a:rPr sz="614" spc="-17" dirty="0">
                <a:latin typeface="Arial"/>
                <a:cs typeface="Arial"/>
              </a:rPr>
              <a:t>region </a:t>
            </a:r>
            <a:r>
              <a:rPr sz="614" spc="-20" dirty="0">
                <a:latin typeface="Arial"/>
                <a:cs typeface="Arial"/>
              </a:rPr>
              <a:t>bounded </a:t>
            </a:r>
            <a:r>
              <a:rPr sz="614" spc="-27" dirty="0">
                <a:latin typeface="Arial"/>
                <a:cs typeface="Arial"/>
              </a:rPr>
              <a:t>by </a:t>
            </a:r>
            <a:r>
              <a:rPr sz="614" spc="-7" dirty="0">
                <a:latin typeface="Arial"/>
                <a:cs typeface="Arial"/>
              </a:rPr>
              <a:t>the</a:t>
            </a:r>
            <a:r>
              <a:rPr sz="614" spc="-51" dirty="0">
                <a:latin typeface="Arial"/>
                <a:cs typeface="Arial"/>
              </a:rPr>
              <a:t> </a:t>
            </a:r>
            <a:r>
              <a:rPr sz="614" spc="-20" dirty="0">
                <a:latin typeface="Arial"/>
                <a:cs typeface="Arial"/>
              </a:rPr>
              <a:t>parabola</a:t>
            </a:r>
            <a:endParaRPr sz="614">
              <a:latin typeface="Arial"/>
              <a:cs typeface="Arial"/>
            </a:endParaRPr>
          </a:p>
          <a:p>
            <a:pPr marL="109102">
              <a:spcBef>
                <a:spcPts val="10"/>
              </a:spcBef>
            </a:pPr>
            <a:r>
              <a:rPr sz="614" spc="14" dirty="0">
                <a:latin typeface="DejaVu Serif"/>
                <a:cs typeface="DejaVu Serif"/>
              </a:rPr>
              <a:t>y</a:t>
            </a:r>
            <a:r>
              <a:rPr sz="614" spc="20" baseline="37037" dirty="0">
                <a:latin typeface="Times New Roman"/>
                <a:cs typeface="Times New Roman"/>
              </a:rPr>
              <a:t>2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614" spc="7" dirty="0">
                <a:latin typeface="Times New Roman"/>
                <a:cs typeface="Times New Roman"/>
              </a:rPr>
              <a:t>4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14" dirty="0">
                <a:latin typeface="Arial"/>
                <a:cs typeface="Arial"/>
              </a:rPr>
              <a:t>line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-65" dirty="0">
                <a:latin typeface="Times New Roman"/>
                <a:cs typeface="Times New Roman"/>
              </a:rPr>
              <a:t> </a:t>
            </a:r>
            <a:r>
              <a:rPr sz="614" spc="3" dirty="0">
                <a:latin typeface="Times New Roman"/>
                <a:cs typeface="Times New Roman"/>
              </a:rPr>
              <a:t>2</a:t>
            </a:r>
            <a:r>
              <a:rPr sz="614" spc="3" dirty="0">
                <a:latin typeface="DejaVu Serif"/>
                <a:cs typeface="DejaVu Serif"/>
              </a:rPr>
              <a:t>x</a:t>
            </a:r>
            <a:r>
              <a:rPr sz="614" spc="3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142118" y="866754"/>
            <a:ext cx="198899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436. </a:t>
            </a:r>
            <a:r>
              <a:rPr sz="614" spc="-17" dirty="0">
                <a:latin typeface="Arial"/>
                <a:cs typeface="Arial"/>
              </a:rPr>
              <a:t>Find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44" dirty="0">
                <a:latin typeface="Arial"/>
                <a:cs typeface="Arial"/>
              </a:rPr>
              <a:t>area </a:t>
            </a:r>
            <a:r>
              <a:rPr sz="614" spc="-31" dirty="0">
                <a:latin typeface="Arial"/>
                <a:cs typeface="Arial"/>
              </a:rPr>
              <a:t>bounded </a:t>
            </a:r>
            <a:r>
              <a:rPr sz="614" spc="-34" dirty="0">
                <a:latin typeface="Arial"/>
                <a:cs typeface="Arial"/>
              </a:rPr>
              <a:t>by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31" dirty="0">
                <a:latin typeface="Arial"/>
                <a:cs typeface="Arial"/>
              </a:rPr>
              <a:t>curve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30" dirty="0">
                <a:latin typeface="Times New Roman"/>
                <a:cs typeface="Times New Roman"/>
              </a:rPr>
              <a:t>= </a:t>
            </a:r>
            <a:r>
              <a:rPr sz="614" spc="14" dirty="0">
                <a:latin typeface="DejaVu Serif"/>
                <a:cs typeface="DejaVu Serif"/>
              </a:rPr>
              <a:t>x</a:t>
            </a:r>
            <a:r>
              <a:rPr sz="614" spc="14" dirty="0">
                <a:latin typeface="Times New Roman"/>
                <a:cs typeface="Times New Roman"/>
              </a:rPr>
              <a:t>(2 </a:t>
            </a:r>
            <a:r>
              <a:rPr sz="614" spc="-27" dirty="0">
                <a:latin typeface="DejaVu Sans"/>
                <a:cs typeface="DejaVu Sans"/>
              </a:rPr>
              <a:t>− </a:t>
            </a:r>
            <a:r>
              <a:rPr sz="614" spc="20" dirty="0">
                <a:latin typeface="DejaVu Serif"/>
                <a:cs typeface="DejaVu Serif"/>
              </a:rPr>
              <a:t>x</a:t>
            </a:r>
            <a:r>
              <a:rPr sz="614" spc="20" dirty="0">
                <a:latin typeface="Times New Roman"/>
                <a:cs typeface="Times New Roman"/>
              </a:rPr>
              <a:t>)</a:t>
            </a:r>
            <a:r>
              <a:rPr sz="614" spc="-75" dirty="0">
                <a:latin typeface="Times New Roman"/>
                <a:cs typeface="Times New Roman"/>
              </a:rPr>
              <a:t> </a:t>
            </a:r>
            <a:r>
              <a:rPr sz="614" spc="-34" dirty="0">
                <a:latin typeface="Arial"/>
                <a:cs typeface="Arial"/>
              </a:rPr>
              <a:t>and</a:t>
            </a:r>
            <a:endParaRPr sz="614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142118" y="961649"/>
            <a:ext cx="1988993" cy="24862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09102">
              <a:spcBef>
                <a:spcPts val="65"/>
              </a:spcBef>
            </a:pP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17" dirty="0">
                <a:latin typeface="Arial"/>
                <a:cs typeface="Arial"/>
              </a:rPr>
              <a:t>line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-61" dirty="0">
                <a:latin typeface="Times New Roman"/>
                <a:cs typeface="Times New Roman"/>
              </a:rPr>
              <a:t> </a:t>
            </a:r>
            <a:r>
              <a:rPr sz="614" spc="-3" dirty="0">
                <a:latin typeface="Times New Roman"/>
                <a:cs typeface="Times New Roman"/>
              </a:rPr>
              <a:t>2</a:t>
            </a:r>
            <a:r>
              <a:rPr sz="614" spc="-3" dirty="0">
                <a:latin typeface="DejaVu Serif"/>
                <a:cs typeface="DejaVu Serif"/>
              </a:rPr>
              <a:t>y</a:t>
            </a:r>
            <a:r>
              <a:rPr sz="614" spc="-3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  <a:p>
            <a:pPr marL="8659">
              <a:spcBef>
                <a:spcPts val="433"/>
              </a:spcBef>
            </a:pPr>
            <a:r>
              <a:rPr sz="614" b="1" dirty="0">
                <a:latin typeface="Arial"/>
                <a:cs typeface="Arial"/>
              </a:rPr>
              <a:t>437. </a:t>
            </a:r>
            <a:r>
              <a:rPr sz="614" spc="-10" dirty="0">
                <a:latin typeface="Arial"/>
                <a:cs typeface="Arial"/>
              </a:rPr>
              <a:t>Find the </a:t>
            </a:r>
            <a:r>
              <a:rPr sz="614" spc="-41" dirty="0">
                <a:latin typeface="Arial"/>
                <a:cs typeface="Arial"/>
              </a:rPr>
              <a:t>area </a:t>
            </a:r>
            <a:r>
              <a:rPr sz="614" spc="-24" dirty="0">
                <a:latin typeface="Arial"/>
                <a:cs typeface="Arial"/>
              </a:rPr>
              <a:t>bounded </a:t>
            </a:r>
            <a:r>
              <a:rPr sz="614" spc="-31" dirty="0">
                <a:latin typeface="Arial"/>
                <a:cs typeface="Arial"/>
              </a:rPr>
              <a:t>by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24" dirty="0">
                <a:latin typeface="Arial"/>
                <a:cs typeface="Arial"/>
              </a:rPr>
              <a:t>curve 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37037" dirty="0">
                <a:latin typeface="Times New Roman"/>
                <a:cs typeface="Times New Roman"/>
              </a:rPr>
              <a:t>2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614" spc="-17" dirty="0">
                <a:latin typeface="Times New Roman"/>
                <a:cs typeface="Times New Roman"/>
              </a:rPr>
              <a:t>4</a:t>
            </a:r>
            <a:r>
              <a:rPr sz="614" spc="-17" dirty="0">
                <a:latin typeface="DejaVu Serif"/>
                <a:cs typeface="DejaVu Serif"/>
              </a:rPr>
              <a:t>y </a:t>
            </a:r>
            <a:r>
              <a:rPr sz="614" spc="-27" dirty="0">
                <a:latin typeface="Arial"/>
                <a:cs typeface="Arial"/>
              </a:rPr>
              <a:t>and</a:t>
            </a:r>
            <a:r>
              <a:rPr sz="614" spc="-20" dirty="0">
                <a:latin typeface="Arial"/>
                <a:cs typeface="Arial"/>
              </a:rPr>
              <a:t> </a:t>
            </a:r>
            <a:r>
              <a:rPr sz="614" spc="-10" dirty="0">
                <a:latin typeface="Arial"/>
                <a:cs typeface="Arial"/>
              </a:rPr>
              <a:t>the</a:t>
            </a:r>
            <a:endParaRPr sz="614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142118" y="1204987"/>
            <a:ext cx="2001116" cy="58731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09102">
              <a:spcBef>
                <a:spcPts val="65"/>
              </a:spcBef>
            </a:pPr>
            <a:r>
              <a:rPr sz="614" spc="-14" dirty="0">
                <a:latin typeface="Arial"/>
                <a:cs typeface="Arial"/>
              </a:rPr>
              <a:t>line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-10" dirty="0">
                <a:latin typeface="Times New Roman"/>
                <a:cs typeface="Times New Roman"/>
              </a:rPr>
              <a:t> </a:t>
            </a:r>
            <a:r>
              <a:rPr sz="614" spc="-17" dirty="0">
                <a:latin typeface="Times New Roman"/>
                <a:cs typeface="Times New Roman"/>
              </a:rPr>
              <a:t>4</a:t>
            </a:r>
            <a:r>
              <a:rPr sz="614" spc="-17" dirty="0">
                <a:latin typeface="DejaVu Serif"/>
                <a:cs typeface="DejaVu Serif"/>
              </a:rPr>
              <a:t>y </a:t>
            </a:r>
            <a:r>
              <a:rPr sz="614" spc="-27" dirty="0">
                <a:latin typeface="DejaVu Sans"/>
                <a:cs typeface="DejaVu Sans"/>
              </a:rPr>
              <a:t>− </a:t>
            </a:r>
            <a:r>
              <a:rPr sz="614" spc="3" dirty="0">
                <a:latin typeface="Times New Roman"/>
                <a:cs typeface="Times New Roman"/>
              </a:rPr>
              <a:t>2</a:t>
            </a:r>
            <a:r>
              <a:rPr sz="614" spc="3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  <a:p>
            <a:pPr marL="109102" marR="3464" indent="-100876">
              <a:lnSpc>
                <a:spcPct val="101499"/>
              </a:lnSpc>
              <a:spcBef>
                <a:spcPts val="423"/>
              </a:spcBef>
            </a:pPr>
            <a:r>
              <a:rPr sz="614" b="1" dirty="0">
                <a:latin typeface="Arial"/>
                <a:cs typeface="Arial"/>
              </a:rPr>
              <a:t>438. </a:t>
            </a:r>
            <a:r>
              <a:rPr sz="614" spc="-27" dirty="0">
                <a:latin typeface="Arial"/>
                <a:cs typeface="Arial"/>
              </a:rPr>
              <a:t>Calculate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44" dirty="0">
                <a:latin typeface="Arial"/>
                <a:cs typeface="Arial"/>
              </a:rPr>
              <a:t>area </a:t>
            </a:r>
            <a:r>
              <a:rPr sz="614" spc="-10" dirty="0">
                <a:latin typeface="Arial"/>
                <a:cs typeface="Arial"/>
              </a:rPr>
              <a:t>of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24" dirty="0">
                <a:latin typeface="Arial"/>
                <a:cs typeface="Arial"/>
              </a:rPr>
              <a:t>region </a:t>
            </a:r>
            <a:r>
              <a:rPr sz="614" spc="-31" dirty="0">
                <a:latin typeface="Arial"/>
                <a:cs typeface="Arial"/>
              </a:rPr>
              <a:t>bounded </a:t>
            </a:r>
            <a:r>
              <a:rPr sz="614" spc="-34" dirty="0">
                <a:latin typeface="Arial"/>
                <a:cs typeface="Arial"/>
              </a:rPr>
              <a:t>by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24" dirty="0">
                <a:latin typeface="Arial"/>
                <a:cs typeface="Arial"/>
              </a:rPr>
              <a:t>parabo-  </a:t>
            </a:r>
            <a:r>
              <a:rPr sz="614" spc="-34" dirty="0">
                <a:latin typeface="Arial"/>
                <a:cs typeface="Arial"/>
              </a:rPr>
              <a:t>las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37037" dirty="0">
                <a:latin typeface="Times New Roman"/>
                <a:cs typeface="Times New Roman"/>
              </a:rPr>
              <a:t>2 </a:t>
            </a: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31" dirty="0">
                <a:latin typeface="Times New Roman"/>
                <a:cs typeface="Times New Roman"/>
              </a:rPr>
              <a:t> </a:t>
            </a:r>
            <a:r>
              <a:rPr sz="614" spc="20" dirty="0">
                <a:latin typeface="DejaVu Serif"/>
                <a:cs typeface="DejaVu Serif"/>
              </a:rPr>
              <a:t>y</a:t>
            </a:r>
            <a:r>
              <a:rPr sz="614" spc="30" baseline="37037" dirty="0">
                <a:latin typeface="Times New Roman"/>
                <a:cs typeface="Times New Roman"/>
              </a:rPr>
              <a:t>2</a:t>
            </a:r>
            <a:r>
              <a:rPr sz="614" spc="20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  <a:p>
            <a:pPr marL="109102" marR="15586" indent="-100876">
              <a:lnSpc>
                <a:spcPct val="101499"/>
              </a:lnSpc>
              <a:spcBef>
                <a:spcPts val="419"/>
              </a:spcBef>
            </a:pPr>
            <a:r>
              <a:rPr sz="614" b="1" dirty="0">
                <a:latin typeface="Arial"/>
                <a:cs typeface="Arial"/>
              </a:rPr>
              <a:t>439. </a:t>
            </a:r>
            <a:r>
              <a:rPr sz="614" spc="-3" dirty="0">
                <a:latin typeface="Arial"/>
                <a:cs typeface="Arial"/>
              </a:rPr>
              <a:t>Find the </a:t>
            </a:r>
            <a:r>
              <a:rPr sz="614" spc="-34" dirty="0">
                <a:latin typeface="Arial"/>
                <a:cs typeface="Arial"/>
              </a:rPr>
              <a:t>area </a:t>
            </a:r>
            <a:r>
              <a:rPr sz="614" dirty="0">
                <a:latin typeface="Arial"/>
                <a:cs typeface="Arial"/>
              </a:rPr>
              <a:t>of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17" dirty="0">
                <a:latin typeface="Arial"/>
                <a:cs typeface="Arial"/>
              </a:rPr>
              <a:t>region </a:t>
            </a:r>
            <a:r>
              <a:rPr sz="614" spc="-14" dirty="0">
                <a:latin typeface="Arial"/>
                <a:cs typeface="Arial"/>
              </a:rPr>
              <a:t>included </a:t>
            </a:r>
            <a:r>
              <a:rPr sz="614" spc="-24" dirty="0">
                <a:latin typeface="Arial"/>
                <a:cs typeface="Arial"/>
              </a:rPr>
              <a:t>between </a:t>
            </a:r>
            <a:r>
              <a:rPr sz="614" spc="-3" dirty="0">
                <a:latin typeface="Arial"/>
                <a:cs typeface="Arial"/>
              </a:rPr>
              <a:t>the  </a:t>
            </a:r>
            <a:r>
              <a:rPr sz="614" spc="-20" dirty="0">
                <a:latin typeface="Arial"/>
                <a:cs typeface="Arial"/>
              </a:rPr>
              <a:t>parabola </a:t>
            </a:r>
            <a:r>
              <a:rPr sz="614" spc="14" dirty="0">
                <a:latin typeface="DejaVu Serif"/>
                <a:cs typeface="DejaVu Serif"/>
              </a:rPr>
              <a:t>y</a:t>
            </a:r>
            <a:r>
              <a:rPr sz="614" spc="20" baseline="37037" dirty="0">
                <a:latin typeface="Times New Roman"/>
                <a:cs typeface="Times New Roman"/>
              </a:rPr>
              <a:t>2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14" dirty="0">
                <a:latin typeface="Arial"/>
                <a:cs typeface="Arial"/>
              </a:rPr>
              <a:t>line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39" dirty="0">
                <a:latin typeface="Times New Roman"/>
                <a:cs typeface="Times New Roman"/>
              </a:rPr>
              <a:t>+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-89" dirty="0">
                <a:latin typeface="Times New Roman"/>
                <a:cs typeface="Times New Roman"/>
              </a:rPr>
              <a:t> </a:t>
            </a:r>
            <a:r>
              <a:rPr sz="614" spc="3" dirty="0">
                <a:latin typeface="Times New Roman"/>
                <a:cs typeface="Times New Roman"/>
              </a:rPr>
              <a:t>2</a:t>
            </a:r>
            <a:r>
              <a:rPr sz="614" spc="3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6142119" y="1840097"/>
            <a:ext cx="198856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440. </a:t>
            </a:r>
            <a:r>
              <a:rPr sz="614" spc="-3" dirty="0">
                <a:latin typeface="Arial"/>
                <a:cs typeface="Arial"/>
              </a:rPr>
              <a:t>Find the </a:t>
            </a:r>
            <a:r>
              <a:rPr sz="614" spc="-34" dirty="0">
                <a:latin typeface="Arial"/>
                <a:cs typeface="Arial"/>
              </a:rPr>
              <a:t>area </a:t>
            </a:r>
            <a:r>
              <a:rPr sz="614" dirty="0">
                <a:latin typeface="Arial"/>
                <a:cs typeface="Arial"/>
              </a:rPr>
              <a:t>of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14" dirty="0">
                <a:latin typeface="Arial"/>
                <a:cs typeface="Arial"/>
              </a:rPr>
              <a:t>region </a:t>
            </a:r>
            <a:r>
              <a:rPr sz="614" spc="-17" dirty="0">
                <a:latin typeface="Arial"/>
                <a:cs typeface="Arial"/>
              </a:rPr>
              <a:t>bounded </a:t>
            </a:r>
            <a:r>
              <a:rPr sz="614" spc="-20" dirty="0">
                <a:latin typeface="Arial"/>
                <a:cs typeface="Arial"/>
              </a:rPr>
              <a:t>by </a:t>
            </a:r>
            <a:r>
              <a:rPr sz="614" spc="-3" dirty="0">
                <a:latin typeface="Arial"/>
                <a:cs typeface="Arial"/>
              </a:rPr>
              <a:t>the</a:t>
            </a:r>
            <a:r>
              <a:rPr sz="614" spc="37" dirty="0">
                <a:latin typeface="Arial"/>
                <a:cs typeface="Arial"/>
              </a:rPr>
              <a:t> </a:t>
            </a:r>
            <a:r>
              <a:rPr sz="614" spc="-27" dirty="0">
                <a:latin typeface="Arial"/>
                <a:cs typeface="Arial"/>
              </a:rPr>
              <a:t>curves</a:t>
            </a:r>
            <a:endParaRPr sz="614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6391102" y="1879045"/>
            <a:ext cx="7533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310" dirty="0">
                <a:latin typeface="DejaVu Sans"/>
                <a:cs typeface="DejaVu Sans"/>
              </a:rPr>
              <a:t>√</a:t>
            </a:r>
            <a:endParaRPr sz="614">
              <a:latin typeface="DejaVu Sans"/>
              <a:cs typeface="DejaVu Sans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6466263" y="1963708"/>
            <a:ext cx="45460" cy="0"/>
          </a:xfrm>
          <a:custGeom>
            <a:avLst/>
            <a:gdLst/>
            <a:ahLst/>
            <a:cxnLst/>
            <a:rect l="l" t="t" r="r" b="b"/>
            <a:pathLst>
              <a:path w="66675">
                <a:moveTo>
                  <a:pt x="0" y="0"/>
                </a:moveTo>
                <a:lnTo>
                  <a:pt x="66332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8" name="object 68"/>
          <p:cNvSpPr txBox="1"/>
          <p:nvPr/>
        </p:nvSpPr>
        <p:spPr>
          <a:xfrm>
            <a:off x="6242625" y="1934991"/>
            <a:ext cx="66761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23399" algn="l"/>
              </a:tabLst>
            </a:pPr>
            <a:r>
              <a:rPr sz="614" spc="-37" dirty="0">
                <a:latin typeface="DejaVu Serif"/>
                <a:cs typeface="DejaVu Serif"/>
              </a:rPr>
              <a:t>y</a:t>
            </a:r>
            <a:r>
              <a:rPr sz="614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	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-58" dirty="0">
                <a:latin typeface="Times New Roman"/>
                <a:cs typeface="Times New Roman"/>
              </a:rPr>
              <a:t> </a:t>
            </a:r>
            <a:r>
              <a:rPr sz="614" spc="3" dirty="0">
                <a:latin typeface="DejaVu Serif"/>
                <a:cs typeface="DejaVu Serif"/>
              </a:rPr>
              <a:t>x</a:t>
            </a:r>
            <a:r>
              <a:rPr sz="614" spc="3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6142119" y="2049098"/>
            <a:ext cx="2000683" cy="882626"/>
          </a:xfrm>
          <a:prstGeom prst="rect">
            <a:avLst/>
          </a:prstGeom>
        </p:spPr>
        <p:txBody>
          <a:bodyPr vert="horz" wrap="square" lIns="0" tIns="42430" rIns="0" bIns="0" rtlCol="0">
            <a:spAutoFit/>
          </a:bodyPr>
          <a:lstStyle/>
          <a:p>
            <a:pPr marL="8659">
              <a:spcBef>
                <a:spcPts val="334"/>
              </a:spcBef>
            </a:pPr>
            <a:r>
              <a:rPr sz="614" b="1" dirty="0">
                <a:latin typeface="Arial"/>
                <a:cs typeface="Arial"/>
              </a:rPr>
              <a:t>441. </a:t>
            </a:r>
            <a:r>
              <a:rPr sz="614" b="1" dirty="0">
                <a:latin typeface="Georgia"/>
                <a:cs typeface="Georgia"/>
              </a:rPr>
              <a:t>Group </a:t>
            </a:r>
            <a:r>
              <a:rPr sz="614" b="1" spc="-7" dirty="0">
                <a:latin typeface="Georgia"/>
                <a:cs typeface="Georgia"/>
              </a:rPr>
              <a:t>Problem.</a:t>
            </a:r>
            <a:endParaRPr sz="614">
              <a:latin typeface="Georgia"/>
              <a:cs typeface="Georgia"/>
            </a:endParaRPr>
          </a:p>
          <a:p>
            <a:pPr marL="109102" marR="14720" indent="154993" algn="just">
              <a:lnSpc>
                <a:spcPct val="101499"/>
              </a:lnSpc>
              <a:spcBef>
                <a:spcPts val="259"/>
              </a:spcBef>
            </a:pPr>
            <a:r>
              <a:rPr sz="614" spc="-37" dirty="0">
                <a:latin typeface="Arial"/>
                <a:cs typeface="Arial"/>
              </a:rPr>
              <a:t>You </a:t>
            </a:r>
            <a:r>
              <a:rPr sz="614" spc="-48" dirty="0">
                <a:latin typeface="Arial"/>
                <a:cs typeface="Arial"/>
              </a:rPr>
              <a:t>asked </a:t>
            </a:r>
            <a:r>
              <a:rPr sz="614" spc="-24" dirty="0">
                <a:latin typeface="Arial"/>
                <a:cs typeface="Arial"/>
              </a:rPr>
              <a:t>your </a:t>
            </a:r>
            <a:r>
              <a:rPr sz="614" spc="-27" dirty="0">
                <a:latin typeface="Arial"/>
                <a:cs typeface="Arial"/>
              </a:rPr>
              <a:t>assistant </a:t>
            </a:r>
            <a:r>
              <a:rPr sz="614" spc="-34" dirty="0">
                <a:latin typeface="Arial"/>
                <a:cs typeface="Arial"/>
              </a:rPr>
              <a:t>Joe </a:t>
            </a:r>
            <a:r>
              <a:rPr sz="614" spc="7" dirty="0">
                <a:latin typeface="Arial"/>
                <a:cs typeface="Arial"/>
              </a:rPr>
              <a:t>to </a:t>
            </a:r>
            <a:r>
              <a:rPr sz="614" spc="-31" dirty="0">
                <a:latin typeface="Arial"/>
                <a:cs typeface="Arial"/>
              </a:rPr>
              <a:t>produce </a:t>
            </a:r>
            <a:r>
              <a:rPr sz="614" spc="-34" dirty="0">
                <a:latin typeface="Arial"/>
                <a:cs typeface="Arial"/>
              </a:rPr>
              <a:t>graphs </a:t>
            </a:r>
            <a:r>
              <a:rPr sz="614" spc="-10" dirty="0">
                <a:latin typeface="Arial"/>
                <a:cs typeface="Arial"/>
              </a:rPr>
              <a:t>of </a:t>
            </a:r>
            <a:r>
              <a:rPr sz="614" spc="-48" dirty="0">
                <a:latin typeface="Arial"/>
                <a:cs typeface="Arial"/>
              </a:rPr>
              <a:t>a  </a:t>
            </a:r>
            <a:r>
              <a:rPr sz="614" dirty="0">
                <a:latin typeface="Arial"/>
                <a:cs typeface="Arial"/>
              </a:rPr>
              <a:t>function </a:t>
            </a: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spc="24" dirty="0">
                <a:latin typeface="Times New Roman"/>
                <a:cs typeface="Times New Roman"/>
              </a:rPr>
              <a:t>(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24" dirty="0">
                <a:latin typeface="Times New Roman"/>
                <a:cs typeface="Times New Roman"/>
              </a:rPr>
              <a:t>)</a:t>
            </a:r>
            <a:r>
              <a:rPr sz="614" spc="24" dirty="0">
                <a:latin typeface="Arial"/>
                <a:cs typeface="Arial"/>
              </a:rPr>
              <a:t>, </a:t>
            </a:r>
            <a:r>
              <a:rPr sz="614" dirty="0">
                <a:latin typeface="Arial"/>
                <a:cs typeface="Arial"/>
              </a:rPr>
              <a:t>its </a:t>
            </a:r>
            <a:r>
              <a:rPr sz="614" spc="-10" dirty="0">
                <a:latin typeface="Arial"/>
                <a:cs typeface="Arial"/>
              </a:rPr>
              <a:t>derivative </a:t>
            </a: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i="1" spc="66" baseline="37037" dirty="0">
                <a:latin typeface="Arial"/>
                <a:cs typeface="Arial"/>
              </a:rPr>
              <a:t>j</a:t>
            </a:r>
            <a:r>
              <a:rPr sz="614" spc="44" dirty="0">
                <a:latin typeface="Times New Roman"/>
                <a:cs typeface="Times New Roman"/>
              </a:rPr>
              <a:t>(</a:t>
            </a:r>
            <a:r>
              <a:rPr sz="614" spc="44" dirty="0">
                <a:latin typeface="DejaVu Serif"/>
                <a:cs typeface="DejaVu Serif"/>
              </a:rPr>
              <a:t>x</a:t>
            </a:r>
            <a:r>
              <a:rPr sz="614" spc="44" dirty="0">
                <a:latin typeface="Times New Roman"/>
                <a:cs typeface="Times New Roman"/>
              </a:rPr>
              <a:t>)</a:t>
            </a:r>
            <a:r>
              <a:rPr sz="614" spc="-85" dirty="0">
                <a:latin typeface="Times New Roman"/>
                <a:cs typeface="Times New Roman"/>
              </a:rPr>
              <a:t> </a:t>
            </a:r>
            <a:r>
              <a:rPr sz="614" spc="-24" dirty="0">
                <a:latin typeface="Arial"/>
                <a:cs typeface="Arial"/>
              </a:rPr>
              <a:t>and </a:t>
            </a:r>
            <a:r>
              <a:rPr sz="614" spc="-27" dirty="0">
                <a:latin typeface="Arial"/>
                <a:cs typeface="Arial"/>
              </a:rPr>
              <a:t>an </a:t>
            </a:r>
            <a:r>
              <a:rPr sz="614" spc="-7" dirty="0">
                <a:latin typeface="Arial"/>
                <a:cs typeface="Arial"/>
              </a:rPr>
              <a:t>antiderivative  </a:t>
            </a:r>
            <a:r>
              <a:rPr sz="614" spc="-27" dirty="0">
                <a:latin typeface="DejaVu Serif"/>
                <a:cs typeface="DejaVu Serif"/>
              </a:rPr>
              <a:t>F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 </a:t>
            </a:r>
            <a:r>
              <a:rPr sz="614" spc="-3" dirty="0">
                <a:latin typeface="Arial"/>
                <a:cs typeface="Arial"/>
              </a:rPr>
              <a:t>of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47" dirty="0">
                <a:latin typeface="DejaVu Serif"/>
                <a:cs typeface="DejaVu Serif"/>
              </a:rPr>
              <a:t> </a:t>
            </a:r>
            <a:r>
              <a:rPr sz="614" spc="20" dirty="0">
                <a:latin typeface="Times New Roman"/>
                <a:cs typeface="Times New Roman"/>
              </a:rPr>
              <a:t>(</a:t>
            </a:r>
            <a:r>
              <a:rPr sz="614" spc="20" dirty="0">
                <a:latin typeface="DejaVu Serif"/>
                <a:cs typeface="DejaVu Serif"/>
              </a:rPr>
              <a:t>x</a:t>
            </a:r>
            <a:r>
              <a:rPr sz="614" spc="20" dirty="0">
                <a:latin typeface="Times New Roman"/>
                <a:cs typeface="Times New Roman"/>
              </a:rPr>
              <a:t>)</a:t>
            </a:r>
            <a:r>
              <a:rPr sz="614" spc="20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  <a:p>
            <a:pPr marL="96979" marR="3464" indent="167116" algn="just">
              <a:lnSpc>
                <a:spcPct val="101499"/>
              </a:lnSpc>
              <a:spcBef>
                <a:spcPts val="256"/>
              </a:spcBef>
            </a:pPr>
            <a:r>
              <a:rPr sz="614" dirty="0">
                <a:latin typeface="Arial"/>
                <a:cs typeface="Arial"/>
              </a:rPr>
              <a:t>Unfortunately </a:t>
            </a:r>
            <a:r>
              <a:rPr sz="614" spc="-24" dirty="0">
                <a:latin typeface="Arial"/>
                <a:cs typeface="Arial"/>
              </a:rPr>
              <a:t>Joe </a:t>
            </a:r>
            <a:r>
              <a:rPr sz="614" spc="-10" dirty="0">
                <a:latin typeface="Arial"/>
                <a:cs typeface="Arial"/>
              </a:rPr>
              <a:t>simply </a:t>
            </a:r>
            <a:r>
              <a:rPr sz="614" spc="-14" dirty="0">
                <a:latin typeface="Arial"/>
                <a:cs typeface="Arial"/>
              </a:rPr>
              <a:t>labelled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24" dirty="0">
                <a:latin typeface="Arial"/>
                <a:cs typeface="Arial"/>
              </a:rPr>
              <a:t>graphs </a:t>
            </a:r>
            <a:r>
              <a:rPr sz="614" spc="61" dirty="0">
                <a:latin typeface="Arial"/>
                <a:cs typeface="Arial"/>
              </a:rPr>
              <a:t>“A,”  </a:t>
            </a:r>
            <a:r>
              <a:rPr sz="614" spc="51" dirty="0">
                <a:latin typeface="Arial"/>
                <a:cs typeface="Arial"/>
              </a:rPr>
              <a:t>”B,” </a:t>
            </a:r>
            <a:r>
              <a:rPr sz="614" spc="-34" dirty="0">
                <a:latin typeface="Arial"/>
                <a:cs typeface="Arial"/>
              </a:rPr>
              <a:t>and </a:t>
            </a:r>
            <a:r>
              <a:rPr sz="614" spc="37" dirty="0">
                <a:latin typeface="Arial"/>
                <a:cs typeface="Arial"/>
              </a:rPr>
              <a:t>“C,” </a:t>
            </a:r>
            <a:r>
              <a:rPr sz="614" spc="-34" dirty="0">
                <a:latin typeface="Arial"/>
                <a:cs typeface="Arial"/>
              </a:rPr>
              <a:t>and now </a:t>
            </a:r>
            <a:r>
              <a:rPr sz="614" spc="-48" dirty="0">
                <a:latin typeface="Arial"/>
                <a:cs typeface="Arial"/>
              </a:rPr>
              <a:t>he </a:t>
            </a:r>
            <a:r>
              <a:rPr sz="614" spc="-17" dirty="0">
                <a:latin typeface="Arial"/>
                <a:cs typeface="Arial"/>
              </a:rPr>
              <a:t>doesn’t </a:t>
            </a:r>
            <a:r>
              <a:rPr sz="614" spc="-31" dirty="0">
                <a:latin typeface="Arial"/>
                <a:cs typeface="Arial"/>
              </a:rPr>
              <a:t>remember </a:t>
            </a:r>
            <a:r>
              <a:rPr sz="614" spc="-20" dirty="0">
                <a:latin typeface="Arial"/>
                <a:cs typeface="Arial"/>
              </a:rPr>
              <a:t>which </a:t>
            </a:r>
            <a:r>
              <a:rPr sz="614" spc="-27" dirty="0">
                <a:latin typeface="Arial"/>
                <a:cs typeface="Arial"/>
              </a:rPr>
              <a:t>graph  </a:t>
            </a:r>
            <a:r>
              <a:rPr sz="614" spc="-31" dirty="0">
                <a:latin typeface="Arial"/>
                <a:cs typeface="Arial"/>
              </a:rPr>
              <a:t>is </a:t>
            </a: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dirty="0">
                <a:latin typeface="Arial"/>
                <a:cs typeface="Arial"/>
              </a:rPr>
              <a:t>, </a:t>
            </a:r>
            <a:r>
              <a:rPr sz="614" spc="-17" dirty="0">
                <a:latin typeface="Arial"/>
                <a:cs typeface="Arial"/>
              </a:rPr>
              <a:t>which </a:t>
            </a:r>
            <a:r>
              <a:rPr sz="614" spc="-31" dirty="0">
                <a:latin typeface="Arial"/>
                <a:cs typeface="Arial"/>
              </a:rPr>
              <a:t>is </a:t>
            </a: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i="1" spc="82" baseline="37037" dirty="0">
                <a:latin typeface="Arial"/>
                <a:cs typeface="Arial"/>
              </a:rPr>
              <a:t>j </a:t>
            </a:r>
            <a:r>
              <a:rPr sz="614" spc="-31" dirty="0">
                <a:latin typeface="Arial"/>
                <a:cs typeface="Arial"/>
              </a:rPr>
              <a:t>and </a:t>
            </a:r>
            <a:r>
              <a:rPr sz="614" spc="-17" dirty="0">
                <a:latin typeface="Arial"/>
                <a:cs typeface="Arial"/>
              </a:rPr>
              <a:t>which </a:t>
            </a:r>
            <a:r>
              <a:rPr sz="614" spc="-31" dirty="0">
                <a:latin typeface="Arial"/>
                <a:cs typeface="Arial"/>
              </a:rPr>
              <a:t>is </a:t>
            </a:r>
            <a:r>
              <a:rPr sz="614" spc="-27" dirty="0">
                <a:latin typeface="DejaVu Serif"/>
                <a:cs typeface="DejaVu Serif"/>
              </a:rPr>
              <a:t>F </a:t>
            </a:r>
            <a:r>
              <a:rPr sz="614" dirty="0">
                <a:latin typeface="Arial"/>
                <a:cs typeface="Arial"/>
              </a:rPr>
              <a:t>. </a:t>
            </a:r>
            <a:r>
              <a:rPr sz="614" spc="-7" dirty="0">
                <a:latin typeface="Arial"/>
                <a:cs typeface="Arial"/>
              </a:rPr>
              <a:t>Identify </a:t>
            </a:r>
            <a:r>
              <a:rPr sz="614" spc="-17" dirty="0">
                <a:latin typeface="Arial"/>
                <a:cs typeface="Arial"/>
              </a:rPr>
              <a:t>which </a:t>
            </a:r>
            <a:r>
              <a:rPr sz="614" spc="-24" dirty="0">
                <a:latin typeface="Arial"/>
                <a:cs typeface="Arial"/>
              </a:rPr>
              <a:t>graph </a:t>
            </a:r>
            <a:r>
              <a:rPr sz="614" spc="-31" dirty="0">
                <a:latin typeface="Arial"/>
                <a:cs typeface="Arial"/>
              </a:rPr>
              <a:t>is  </a:t>
            </a:r>
            <a:r>
              <a:rPr sz="614" spc="-14" dirty="0">
                <a:latin typeface="Arial"/>
                <a:cs typeface="Arial"/>
              </a:rPr>
              <a:t>which </a:t>
            </a:r>
            <a:r>
              <a:rPr sz="614" b="1" spc="-31" dirty="0">
                <a:latin typeface="Arial"/>
                <a:cs typeface="Arial"/>
              </a:rPr>
              <a:t>and </a:t>
            </a:r>
            <a:r>
              <a:rPr sz="614" b="1" spc="-27" dirty="0">
                <a:latin typeface="Arial"/>
                <a:cs typeface="Arial"/>
              </a:rPr>
              <a:t>explain </a:t>
            </a:r>
            <a:r>
              <a:rPr sz="614" b="1" spc="-37" dirty="0">
                <a:latin typeface="Arial"/>
                <a:cs typeface="Arial"/>
              </a:rPr>
              <a:t>your</a:t>
            </a:r>
            <a:r>
              <a:rPr sz="614" b="1" spc="-24" dirty="0">
                <a:latin typeface="Arial"/>
                <a:cs typeface="Arial"/>
              </a:rPr>
              <a:t> </a:t>
            </a:r>
            <a:r>
              <a:rPr sz="614" b="1" spc="-31" dirty="0">
                <a:latin typeface="Arial"/>
                <a:cs typeface="Arial"/>
              </a:rPr>
              <a:t>answer.</a:t>
            </a:r>
            <a:endParaRPr sz="614">
              <a:latin typeface="Arial"/>
              <a:cs typeface="Arial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6673483" y="2981879"/>
            <a:ext cx="1027401" cy="10230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1" name="object 71"/>
          <p:cNvSpPr txBox="1"/>
          <p:nvPr/>
        </p:nvSpPr>
        <p:spPr>
          <a:xfrm>
            <a:off x="7305337" y="3082918"/>
            <a:ext cx="8399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spc="82" dirty="0">
                <a:latin typeface="Georgia"/>
                <a:cs typeface="Georgia"/>
              </a:rPr>
              <a:t>C</a:t>
            </a:r>
            <a:endParaRPr sz="614">
              <a:latin typeface="Georgia"/>
              <a:cs typeface="Georgi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7266259" y="3328005"/>
            <a:ext cx="82694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spc="48" dirty="0">
                <a:latin typeface="Georgia"/>
                <a:cs typeface="Georgia"/>
              </a:rPr>
              <a:t>B</a:t>
            </a:r>
            <a:endParaRPr sz="614">
              <a:latin typeface="Georgia"/>
              <a:cs typeface="Georgia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7274883" y="3738983"/>
            <a:ext cx="86591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spc="78" dirty="0">
                <a:latin typeface="Georgia"/>
                <a:cs typeface="Georgia"/>
              </a:rPr>
              <a:t>A</a:t>
            </a:r>
            <a:endParaRPr sz="614">
              <a:latin typeface="Georgia"/>
              <a:cs typeface="Georgia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6142118" y="4064233"/>
            <a:ext cx="1701511" cy="270343"/>
          </a:xfrm>
          <a:prstGeom prst="rect">
            <a:avLst/>
          </a:prstGeom>
        </p:spPr>
        <p:txBody>
          <a:bodyPr vert="horz" wrap="square" lIns="0" tIns="42430" rIns="0" bIns="0" rtlCol="0">
            <a:spAutoFit/>
          </a:bodyPr>
          <a:lstStyle/>
          <a:p>
            <a:pPr marL="8659">
              <a:spcBef>
                <a:spcPts val="334"/>
              </a:spcBef>
            </a:pPr>
            <a:r>
              <a:rPr sz="614" b="1" dirty="0">
                <a:latin typeface="Arial"/>
                <a:cs typeface="Arial"/>
              </a:rPr>
              <a:t>442. </a:t>
            </a:r>
            <a:r>
              <a:rPr sz="614" b="1" dirty="0">
                <a:latin typeface="Georgia"/>
                <a:cs typeface="Georgia"/>
              </a:rPr>
              <a:t>Group </a:t>
            </a:r>
            <a:r>
              <a:rPr sz="614" b="1" spc="-7" dirty="0">
                <a:latin typeface="Georgia"/>
                <a:cs typeface="Georgia"/>
              </a:rPr>
              <a:t>Problem.</a:t>
            </a:r>
            <a:endParaRPr sz="614">
              <a:latin typeface="Georgia"/>
              <a:cs typeface="Georgia"/>
            </a:endParaRPr>
          </a:p>
          <a:p>
            <a:pPr marL="264095">
              <a:spcBef>
                <a:spcPts val="269"/>
              </a:spcBef>
            </a:pPr>
            <a:r>
              <a:rPr sz="614" spc="-20" dirty="0">
                <a:latin typeface="Arial"/>
                <a:cs typeface="Arial"/>
              </a:rPr>
              <a:t>Below </a:t>
            </a:r>
            <a:r>
              <a:rPr sz="614" spc="-27" dirty="0">
                <a:latin typeface="Arial"/>
                <a:cs typeface="Arial"/>
              </a:rPr>
              <a:t>is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20" dirty="0">
                <a:latin typeface="Arial"/>
                <a:cs typeface="Arial"/>
              </a:rPr>
              <a:t>graph </a:t>
            </a:r>
            <a:r>
              <a:rPr sz="614" spc="-3" dirty="0">
                <a:latin typeface="Arial"/>
                <a:cs typeface="Arial"/>
              </a:rPr>
              <a:t>of </a:t>
            </a:r>
            <a:r>
              <a:rPr sz="614" spc="-41" dirty="0">
                <a:latin typeface="Arial"/>
                <a:cs typeface="Arial"/>
              </a:rPr>
              <a:t>a </a:t>
            </a:r>
            <a:r>
              <a:rPr sz="614" spc="-3" dirty="0">
                <a:latin typeface="Arial"/>
                <a:cs typeface="Arial"/>
              </a:rPr>
              <a:t>function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95" dirty="0">
                <a:latin typeface="Times New Roman"/>
                <a:cs typeface="Times New Roman"/>
              </a:rPr>
              <a:t> </a:t>
            </a: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spc="20" dirty="0">
                <a:latin typeface="Times New Roman"/>
                <a:cs typeface="Times New Roman"/>
              </a:rPr>
              <a:t>(</a:t>
            </a:r>
            <a:r>
              <a:rPr sz="614" spc="20" dirty="0">
                <a:latin typeface="DejaVu Serif"/>
                <a:cs typeface="DejaVu Serif"/>
              </a:rPr>
              <a:t>x</a:t>
            </a:r>
            <a:r>
              <a:rPr sz="614" spc="20" dirty="0">
                <a:latin typeface="Times New Roman"/>
                <a:cs typeface="Times New Roman"/>
              </a:rPr>
              <a:t>)</a:t>
            </a:r>
            <a:r>
              <a:rPr sz="614" spc="20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6677812" y="4912493"/>
            <a:ext cx="1021773" cy="0"/>
          </a:xfrm>
          <a:custGeom>
            <a:avLst/>
            <a:gdLst/>
            <a:ahLst/>
            <a:cxnLst/>
            <a:rect l="l" t="t" r="r" b="b"/>
            <a:pathLst>
              <a:path w="1498600">
                <a:moveTo>
                  <a:pt x="0" y="0"/>
                </a:moveTo>
                <a:lnTo>
                  <a:pt x="149860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6" name="object 76"/>
          <p:cNvSpPr/>
          <p:nvPr/>
        </p:nvSpPr>
        <p:spPr>
          <a:xfrm>
            <a:off x="7638106" y="4894309"/>
            <a:ext cx="60614" cy="36368"/>
          </a:xfrm>
          <a:custGeom>
            <a:avLst/>
            <a:gdLst/>
            <a:ahLst/>
            <a:cxnLst/>
            <a:rect l="l" t="t" r="r" b="b"/>
            <a:pathLst>
              <a:path w="88900" h="53340">
                <a:moveTo>
                  <a:pt x="0" y="0"/>
                </a:moveTo>
                <a:lnTo>
                  <a:pt x="26670" y="26670"/>
                </a:lnTo>
                <a:lnTo>
                  <a:pt x="0" y="53340"/>
                </a:lnTo>
                <a:lnTo>
                  <a:pt x="88900" y="266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7" name="object 77"/>
          <p:cNvSpPr/>
          <p:nvPr/>
        </p:nvSpPr>
        <p:spPr>
          <a:xfrm>
            <a:off x="7638106" y="4894309"/>
            <a:ext cx="60614" cy="36368"/>
          </a:xfrm>
          <a:custGeom>
            <a:avLst/>
            <a:gdLst/>
            <a:ahLst/>
            <a:cxnLst/>
            <a:rect l="l" t="t" r="r" b="b"/>
            <a:pathLst>
              <a:path w="88900" h="53340">
                <a:moveTo>
                  <a:pt x="88900" y="26670"/>
                </a:moveTo>
                <a:lnTo>
                  <a:pt x="0" y="53340"/>
                </a:lnTo>
                <a:lnTo>
                  <a:pt x="26670" y="26670"/>
                </a:lnTo>
                <a:lnTo>
                  <a:pt x="0" y="0"/>
                </a:lnTo>
                <a:lnTo>
                  <a:pt x="88900" y="2667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8" name="object 78"/>
          <p:cNvSpPr/>
          <p:nvPr/>
        </p:nvSpPr>
        <p:spPr>
          <a:xfrm>
            <a:off x="7188699" y="4401606"/>
            <a:ext cx="0" cy="766330"/>
          </a:xfrm>
          <a:custGeom>
            <a:avLst/>
            <a:gdLst/>
            <a:ahLst/>
            <a:cxnLst/>
            <a:rect l="l" t="t" r="r" b="b"/>
            <a:pathLst>
              <a:path h="1123950">
                <a:moveTo>
                  <a:pt x="0" y="112395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9" name="object 79"/>
          <p:cNvSpPr/>
          <p:nvPr/>
        </p:nvSpPr>
        <p:spPr>
          <a:xfrm>
            <a:off x="7170515" y="4402472"/>
            <a:ext cx="36368" cy="60614"/>
          </a:xfrm>
          <a:custGeom>
            <a:avLst/>
            <a:gdLst/>
            <a:ahLst/>
            <a:cxnLst/>
            <a:rect l="l" t="t" r="r" b="b"/>
            <a:pathLst>
              <a:path w="53339" h="88900">
                <a:moveTo>
                  <a:pt x="26670" y="0"/>
                </a:moveTo>
                <a:lnTo>
                  <a:pt x="0" y="88900"/>
                </a:lnTo>
                <a:lnTo>
                  <a:pt x="26670" y="62230"/>
                </a:lnTo>
                <a:lnTo>
                  <a:pt x="45339" y="62230"/>
                </a:lnTo>
                <a:lnTo>
                  <a:pt x="26670" y="0"/>
                </a:lnTo>
                <a:close/>
              </a:path>
              <a:path w="53339" h="88900">
                <a:moveTo>
                  <a:pt x="45339" y="62230"/>
                </a:moveTo>
                <a:lnTo>
                  <a:pt x="26670" y="62230"/>
                </a:lnTo>
                <a:lnTo>
                  <a:pt x="53340" y="88900"/>
                </a:lnTo>
                <a:lnTo>
                  <a:pt x="45339" y="6223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0" name="object 80"/>
          <p:cNvSpPr/>
          <p:nvPr/>
        </p:nvSpPr>
        <p:spPr>
          <a:xfrm>
            <a:off x="7170515" y="4402472"/>
            <a:ext cx="36368" cy="60614"/>
          </a:xfrm>
          <a:custGeom>
            <a:avLst/>
            <a:gdLst/>
            <a:ahLst/>
            <a:cxnLst/>
            <a:rect l="l" t="t" r="r" b="b"/>
            <a:pathLst>
              <a:path w="53339" h="88900">
                <a:moveTo>
                  <a:pt x="26670" y="0"/>
                </a:moveTo>
                <a:lnTo>
                  <a:pt x="53340" y="88900"/>
                </a:lnTo>
                <a:lnTo>
                  <a:pt x="26670" y="62230"/>
                </a:lnTo>
                <a:lnTo>
                  <a:pt x="0" y="88900"/>
                </a:lnTo>
                <a:lnTo>
                  <a:pt x="2667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1" name="object 81"/>
          <p:cNvSpPr/>
          <p:nvPr/>
        </p:nvSpPr>
        <p:spPr>
          <a:xfrm>
            <a:off x="6718944" y="4402039"/>
            <a:ext cx="778019" cy="766763"/>
          </a:xfrm>
          <a:custGeom>
            <a:avLst/>
            <a:gdLst/>
            <a:ahLst/>
            <a:cxnLst/>
            <a:rect l="l" t="t" r="r" b="b"/>
            <a:pathLst>
              <a:path w="1141095" h="1124584">
                <a:moveTo>
                  <a:pt x="0" y="0"/>
                </a:moveTo>
                <a:lnTo>
                  <a:pt x="2669" y="14222"/>
                </a:lnTo>
                <a:lnTo>
                  <a:pt x="5209" y="28322"/>
                </a:lnTo>
                <a:lnTo>
                  <a:pt x="7872" y="42292"/>
                </a:lnTo>
                <a:lnTo>
                  <a:pt x="10542" y="56009"/>
                </a:lnTo>
                <a:lnTo>
                  <a:pt x="13082" y="69597"/>
                </a:lnTo>
                <a:lnTo>
                  <a:pt x="15745" y="83055"/>
                </a:lnTo>
                <a:lnTo>
                  <a:pt x="18415" y="96267"/>
                </a:lnTo>
                <a:lnTo>
                  <a:pt x="20955" y="109472"/>
                </a:lnTo>
                <a:lnTo>
                  <a:pt x="23624" y="122425"/>
                </a:lnTo>
                <a:lnTo>
                  <a:pt x="26164" y="135125"/>
                </a:lnTo>
                <a:lnTo>
                  <a:pt x="28827" y="147825"/>
                </a:lnTo>
                <a:lnTo>
                  <a:pt x="31497" y="160272"/>
                </a:lnTo>
                <a:lnTo>
                  <a:pt x="34037" y="172590"/>
                </a:lnTo>
                <a:lnTo>
                  <a:pt x="36700" y="184785"/>
                </a:lnTo>
                <a:lnTo>
                  <a:pt x="39370" y="196850"/>
                </a:lnTo>
                <a:lnTo>
                  <a:pt x="41910" y="208662"/>
                </a:lnTo>
                <a:lnTo>
                  <a:pt x="44579" y="220345"/>
                </a:lnTo>
                <a:lnTo>
                  <a:pt x="47242" y="231904"/>
                </a:lnTo>
                <a:lnTo>
                  <a:pt x="49782" y="243334"/>
                </a:lnTo>
                <a:lnTo>
                  <a:pt x="52452" y="254635"/>
                </a:lnTo>
                <a:lnTo>
                  <a:pt x="55115" y="265682"/>
                </a:lnTo>
                <a:lnTo>
                  <a:pt x="57655" y="276607"/>
                </a:lnTo>
                <a:lnTo>
                  <a:pt x="60325" y="287402"/>
                </a:lnTo>
                <a:lnTo>
                  <a:pt x="62994" y="298067"/>
                </a:lnTo>
                <a:lnTo>
                  <a:pt x="65534" y="308610"/>
                </a:lnTo>
                <a:lnTo>
                  <a:pt x="68197" y="319022"/>
                </a:lnTo>
                <a:lnTo>
                  <a:pt x="70867" y="329182"/>
                </a:lnTo>
                <a:lnTo>
                  <a:pt x="73407" y="339219"/>
                </a:lnTo>
                <a:lnTo>
                  <a:pt x="76070" y="349250"/>
                </a:lnTo>
                <a:lnTo>
                  <a:pt x="78610" y="359027"/>
                </a:lnTo>
                <a:lnTo>
                  <a:pt x="81280" y="368552"/>
                </a:lnTo>
                <a:lnTo>
                  <a:pt x="83949" y="378077"/>
                </a:lnTo>
                <a:lnTo>
                  <a:pt x="86489" y="387479"/>
                </a:lnTo>
                <a:lnTo>
                  <a:pt x="89152" y="396745"/>
                </a:lnTo>
                <a:lnTo>
                  <a:pt x="91822" y="405765"/>
                </a:lnTo>
                <a:lnTo>
                  <a:pt x="94362" y="414655"/>
                </a:lnTo>
                <a:lnTo>
                  <a:pt x="97025" y="423545"/>
                </a:lnTo>
                <a:lnTo>
                  <a:pt x="99695" y="432182"/>
                </a:lnTo>
                <a:lnTo>
                  <a:pt x="102235" y="440690"/>
                </a:lnTo>
                <a:lnTo>
                  <a:pt x="104904" y="449074"/>
                </a:lnTo>
                <a:lnTo>
                  <a:pt x="107567" y="457329"/>
                </a:lnTo>
                <a:lnTo>
                  <a:pt x="110107" y="465455"/>
                </a:lnTo>
                <a:lnTo>
                  <a:pt x="112777" y="473457"/>
                </a:lnTo>
                <a:lnTo>
                  <a:pt x="115440" y="481330"/>
                </a:lnTo>
                <a:lnTo>
                  <a:pt x="117980" y="489079"/>
                </a:lnTo>
                <a:lnTo>
                  <a:pt x="120650" y="496570"/>
                </a:lnTo>
                <a:lnTo>
                  <a:pt x="123190" y="504060"/>
                </a:lnTo>
                <a:lnTo>
                  <a:pt x="125859" y="511427"/>
                </a:lnTo>
                <a:lnTo>
                  <a:pt x="128522" y="518665"/>
                </a:lnTo>
                <a:lnTo>
                  <a:pt x="131062" y="525650"/>
                </a:lnTo>
                <a:lnTo>
                  <a:pt x="133732" y="532635"/>
                </a:lnTo>
                <a:lnTo>
                  <a:pt x="136395" y="539497"/>
                </a:lnTo>
                <a:lnTo>
                  <a:pt x="138935" y="546100"/>
                </a:lnTo>
                <a:lnTo>
                  <a:pt x="141605" y="552702"/>
                </a:lnTo>
                <a:lnTo>
                  <a:pt x="144274" y="559182"/>
                </a:lnTo>
                <a:lnTo>
                  <a:pt x="146814" y="565532"/>
                </a:lnTo>
                <a:lnTo>
                  <a:pt x="149477" y="571629"/>
                </a:lnTo>
                <a:lnTo>
                  <a:pt x="152147" y="577720"/>
                </a:lnTo>
                <a:lnTo>
                  <a:pt x="154687" y="583694"/>
                </a:lnTo>
                <a:lnTo>
                  <a:pt x="157350" y="589532"/>
                </a:lnTo>
                <a:lnTo>
                  <a:pt x="160020" y="595247"/>
                </a:lnTo>
                <a:lnTo>
                  <a:pt x="162560" y="600839"/>
                </a:lnTo>
                <a:lnTo>
                  <a:pt x="165229" y="606295"/>
                </a:lnTo>
                <a:lnTo>
                  <a:pt x="167892" y="611757"/>
                </a:lnTo>
                <a:lnTo>
                  <a:pt x="170432" y="616967"/>
                </a:lnTo>
                <a:lnTo>
                  <a:pt x="173102" y="622047"/>
                </a:lnTo>
                <a:lnTo>
                  <a:pt x="175642" y="627127"/>
                </a:lnTo>
                <a:lnTo>
                  <a:pt x="178305" y="631954"/>
                </a:lnTo>
                <a:lnTo>
                  <a:pt x="180975" y="636775"/>
                </a:lnTo>
                <a:lnTo>
                  <a:pt x="183515" y="641479"/>
                </a:lnTo>
                <a:lnTo>
                  <a:pt x="186184" y="646047"/>
                </a:lnTo>
                <a:lnTo>
                  <a:pt x="188847" y="650492"/>
                </a:lnTo>
                <a:lnTo>
                  <a:pt x="191387" y="654814"/>
                </a:lnTo>
                <a:lnTo>
                  <a:pt x="194057" y="659000"/>
                </a:lnTo>
                <a:lnTo>
                  <a:pt x="196720" y="663192"/>
                </a:lnTo>
                <a:lnTo>
                  <a:pt x="199260" y="667255"/>
                </a:lnTo>
                <a:lnTo>
                  <a:pt x="201930" y="671065"/>
                </a:lnTo>
                <a:lnTo>
                  <a:pt x="204599" y="674875"/>
                </a:lnTo>
                <a:lnTo>
                  <a:pt x="207139" y="678562"/>
                </a:lnTo>
                <a:lnTo>
                  <a:pt x="209802" y="682242"/>
                </a:lnTo>
                <a:lnTo>
                  <a:pt x="212472" y="685670"/>
                </a:lnTo>
                <a:lnTo>
                  <a:pt x="215012" y="689104"/>
                </a:lnTo>
                <a:lnTo>
                  <a:pt x="217675" y="692402"/>
                </a:lnTo>
                <a:lnTo>
                  <a:pt x="220345" y="695577"/>
                </a:lnTo>
                <a:lnTo>
                  <a:pt x="222885" y="698629"/>
                </a:lnTo>
                <a:lnTo>
                  <a:pt x="225554" y="701545"/>
                </a:lnTo>
                <a:lnTo>
                  <a:pt x="228217" y="704467"/>
                </a:lnTo>
                <a:lnTo>
                  <a:pt x="230757" y="707260"/>
                </a:lnTo>
                <a:lnTo>
                  <a:pt x="233427" y="709930"/>
                </a:lnTo>
                <a:lnTo>
                  <a:pt x="246509" y="721865"/>
                </a:lnTo>
                <a:lnTo>
                  <a:pt x="249172" y="724029"/>
                </a:lnTo>
                <a:lnTo>
                  <a:pt x="251712" y="726057"/>
                </a:lnTo>
                <a:lnTo>
                  <a:pt x="254382" y="727962"/>
                </a:lnTo>
                <a:lnTo>
                  <a:pt x="257045" y="729744"/>
                </a:lnTo>
                <a:lnTo>
                  <a:pt x="259585" y="731520"/>
                </a:lnTo>
                <a:lnTo>
                  <a:pt x="262255" y="733172"/>
                </a:lnTo>
                <a:lnTo>
                  <a:pt x="264924" y="734695"/>
                </a:lnTo>
                <a:lnTo>
                  <a:pt x="267464" y="736217"/>
                </a:lnTo>
                <a:lnTo>
                  <a:pt x="270127" y="737617"/>
                </a:lnTo>
                <a:lnTo>
                  <a:pt x="272797" y="738887"/>
                </a:lnTo>
                <a:lnTo>
                  <a:pt x="275337" y="740157"/>
                </a:lnTo>
                <a:lnTo>
                  <a:pt x="278000" y="741297"/>
                </a:lnTo>
                <a:lnTo>
                  <a:pt x="280670" y="742315"/>
                </a:lnTo>
                <a:lnTo>
                  <a:pt x="283210" y="743332"/>
                </a:lnTo>
                <a:lnTo>
                  <a:pt x="301625" y="747777"/>
                </a:lnTo>
                <a:lnTo>
                  <a:pt x="304165" y="748159"/>
                </a:lnTo>
                <a:lnTo>
                  <a:pt x="306834" y="748412"/>
                </a:lnTo>
                <a:lnTo>
                  <a:pt x="309497" y="748535"/>
                </a:lnTo>
                <a:lnTo>
                  <a:pt x="312037" y="748665"/>
                </a:lnTo>
                <a:lnTo>
                  <a:pt x="317370" y="748665"/>
                </a:lnTo>
                <a:lnTo>
                  <a:pt x="319910" y="748535"/>
                </a:lnTo>
                <a:lnTo>
                  <a:pt x="322580" y="748282"/>
                </a:lnTo>
                <a:lnTo>
                  <a:pt x="325249" y="748030"/>
                </a:lnTo>
                <a:lnTo>
                  <a:pt x="327789" y="747647"/>
                </a:lnTo>
                <a:lnTo>
                  <a:pt x="330452" y="747265"/>
                </a:lnTo>
                <a:lnTo>
                  <a:pt x="333122" y="746889"/>
                </a:lnTo>
                <a:lnTo>
                  <a:pt x="335662" y="746254"/>
                </a:lnTo>
                <a:lnTo>
                  <a:pt x="338325" y="745742"/>
                </a:lnTo>
                <a:lnTo>
                  <a:pt x="340865" y="744984"/>
                </a:lnTo>
                <a:lnTo>
                  <a:pt x="343535" y="744349"/>
                </a:lnTo>
                <a:lnTo>
                  <a:pt x="346204" y="743455"/>
                </a:lnTo>
                <a:lnTo>
                  <a:pt x="348744" y="742567"/>
                </a:lnTo>
                <a:lnTo>
                  <a:pt x="351407" y="741680"/>
                </a:lnTo>
                <a:lnTo>
                  <a:pt x="354077" y="740662"/>
                </a:lnTo>
                <a:lnTo>
                  <a:pt x="356617" y="739645"/>
                </a:lnTo>
                <a:lnTo>
                  <a:pt x="359280" y="738505"/>
                </a:lnTo>
                <a:lnTo>
                  <a:pt x="361950" y="737364"/>
                </a:lnTo>
                <a:lnTo>
                  <a:pt x="364490" y="736094"/>
                </a:lnTo>
                <a:lnTo>
                  <a:pt x="367159" y="734824"/>
                </a:lnTo>
                <a:lnTo>
                  <a:pt x="369822" y="733425"/>
                </a:lnTo>
                <a:lnTo>
                  <a:pt x="372362" y="732025"/>
                </a:lnTo>
                <a:lnTo>
                  <a:pt x="375032" y="730632"/>
                </a:lnTo>
                <a:lnTo>
                  <a:pt x="377695" y="729109"/>
                </a:lnTo>
                <a:lnTo>
                  <a:pt x="380235" y="727457"/>
                </a:lnTo>
                <a:lnTo>
                  <a:pt x="382905" y="725805"/>
                </a:lnTo>
                <a:lnTo>
                  <a:pt x="385445" y="724152"/>
                </a:lnTo>
                <a:lnTo>
                  <a:pt x="388114" y="722500"/>
                </a:lnTo>
                <a:lnTo>
                  <a:pt x="390777" y="720725"/>
                </a:lnTo>
                <a:lnTo>
                  <a:pt x="393317" y="718820"/>
                </a:lnTo>
                <a:lnTo>
                  <a:pt x="395987" y="716915"/>
                </a:lnTo>
                <a:lnTo>
                  <a:pt x="398650" y="715010"/>
                </a:lnTo>
                <a:lnTo>
                  <a:pt x="401190" y="712975"/>
                </a:lnTo>
                <a:lnTo>
                  <a:pt x="403860" y="710947"/>
                </a:lnTo>
                <a:lnTo>
                  <a:pt x="406529" y="708912"/>
                </a:lnTo>
                <a:lnTo>
                  <a:pt x="409069" y="706755"/>
                </a:lnTo>
                <a:lnTo>
                  <a:pt x="411732" y="704597"/>
                </a:lnTo>
                <a:lnTo>
                  <a:pt x="414402" y="702439"/>
                </a:lnTo>
                <a:lnTo>
                  <a:pt x="416942" y="700152"/>
                </a:lnTo>
                <a:lnTo>
                  <a:pt x="419605" y="697865"/>
                </a:lnTo>
                <a:lnTo>
                  <a:pt x="422275" y="695454"/>
                </a:lnTo>
                <a:lnTo>
                  <a:pt x="424815" y="693037"/>
                </a:lnTo>
                <a:lnTo>
                  <a:pt x="427484" y="690627"/>
                </a:lnTo>
                <a:lnTo>
                  <a:pt x="430147" y="688210"/>
                </a:lnTo>
                <a:lnTo>
                  <a:pt x="432687" y="685670"/>
                </a:lnTo>
                <a:lnTo>
                  <a:pt x="435357" y="683130"/>
                </a:lnTo>
                <a:lnTo>
                  <a:pt x="437897" y="680590"/>
                </a:lnTo>
                <a:lnTo>
                  <a:pt x="440560" y="677927"/>
                </a:lnTo>
                <a:lnTo>
                  <a:pt x="443230" y="675257"/>
                </a:lnTo>
                <a:lnTo>
                  <a:pt x="445770" y="672594"/>
                </a:lnTo>
                <a:lnTo>
                  <a:pt x="448439" y="669795"/>
                </a:lnTo>
                <a:lnTo>
                  <a:pt x="451102" y="667002"/>
                </a:lnTo>
                <a:lnTo>
                  <a:pt x="453642" y="664210"/>
                </a:lnTo>
                <a:lnTo>
                  <a:pt x="456312" y="661417"/>
                </a:lnTo>
                <a:lnTo>
                  <a:pt x="458975" y="658624"/>
                </a:lnTo>
                <a:lnTo>
                  <a:pt x="461515" y="655702"/>
                </a:lnTo>
                <a:lnTo>
                  <a:pt x="464185" y="652780"/>
                </a:lnTo>
                <a:lnTo>
                  <a:pt x="466854" y="649857"/>
                </a:lnTo>
                <a:lnTo>
                  <a:pt x="469394" y="646812"/>
                </a:lnTo>
                <a:lnTo>
                  <a:pt x="472057" y="643760"/>
                </a:lnTo>
                <a:lnTo>
                  <a:pt x="474727" y="640844"/>
                </a:lnTo>
                <a:lnTo>
                  <a:pt x="477267" y="637669"/>
                </a:lnTo>
                <a:lnTo>
                  <a:pt x="479930" y="634617"/>
                </a:lnTo>
                <a:lnTo>
                  <a:pt x="482600" y="631572"/>
                </a:lnTo>
                <a:lnTo>
                  <a:pt x="485140" y="628397"/>
                </a:lnTo>
                <a:lnTo>
                  <a:pt x="487809" y="625222"/>
                </a:lnTo>
                <a:lnTo>
                  <a:pt x="490349" y="622047"/>
                </a:lnTo>
                <a:lnTo>
                  <a:pt x="493012" y="618872"/>
                </a:lnTo>
                <a:lnTo>
                  <a:pt x="495682" y="615567"/>
                </a:lnTo>
                <a:lnTo>
                  <a:pt x="498222" y="612392"/>
                </a:lnTo>
                <a:lnTo>
                  <a:pt x="500885" y="609094"/>
                </a:lnTo>
                <a:lnTo>
                  <a:pt x="503555" y="605790"/>
                </a:lnTo>
                <a:lnTo>
                  <a:pt x="506095" y="602485"/>
                </a:lnTo>
                <a:lnTo>
                  <a:pt x="508764" y="599187"/>
                </a:lnTo>
                <a:lnTo>
                  <a:pt x="511427" y="595882"/>
                </a:lnTo>
                <a:lnTo>
                  <a:pt x="513967" y="592584"/>
                </a:lnTo>
                <a:lnTo>
                  <a:pt x="516637" y="589150"/>
                </a:lnTo>
                <a:lnTo>
                  <a:pt x="519300" y="585722"/>
                </a:lnTo>
                <a:lnTo>
                  <a:pt x="521840" y="582424"/>
                </a:lnTo>
                <a:lnTo>
                  <a:pt x="524510" y="578990"/>
                </a:lnTo>
                <a:lnTo>
                  <a:pt x="527179" y="575562"/>
                </a:lnTo>
                <a:lnTo>
                  <a:pt x="529719" y="572135"/>
                </a:lnTo>
                <a:lnTo>
                  <a:pt x="532382" y="568707"/>
                </a:lnTo>
                <a:lnTo>
                  <a:pt x="535052" y="565279"/>
                </a:lnTo>
                <a:lnTo>
                  <a:pt x="537592" y="561845"/>
                </a:lnTo>
                <a:lnTo>
                  <a:pt x="540255" y="558417"/>
                </a:lnTo>
                <a:lnTo>
                  <a:pt x="542925" y="554860"/>
                </a:lnTo>
                <a:lnTo>
                  <a:pt x="545465" y="551432"/>
                </a:lnTo>
                <a:lnTo>
                  <a:pt x="548134" y="547875"/>
                </a:lnTo>
                <a:lnTo>
                  <a:pt x="550674" y="544447"/>
                </a:lnTo>
                <a:lnTo>
                  <a:pt x="553337" y="541020"/>
                </a:lnTo>
                <a:lnTo>
                  <a:pt x="556007" y="537462"/>
                </a:lnTo>
                <a:lnTo>
                  <a:pt x="558547" y="534035"/>
                </a:lnTo>
                <a:lnTo>
                  <a:pt x="561210" y="530477"/>
                </a:lnTo>
                <a:lnTo>
                  <a:pt x="563880" y="526920"/>
                </a:lnTo>
                <a:lnTo>
                  <a:pt x="566420" y="523492"/>
                </a:lnTo>
                <a:lnTo>
                  <a:pt x="569089" y="519935"/>
                </a:lnTo>
                <a:lnTo>
                  <a:pt x="571752" y="516507"/>
                </a:lnTo>
                <a:lnTo>
                  <a:pt x="574292" y="512950"/>
                </a:lnTo>
                <a:lnTo>
                  <a:pt x="576962" y="509522"/>
                </a:lnTo>
                <a:lnTo>
                  <a:pt x="579625" y="505965"/>
                </a:lnTo>
                <a:lnTo>
                  <a:pt x="582165" y="502537"/>
                </a:lnTo>
                <a:lnTo>
                  <a:pt x="584835" y="499110"/>
                </a:lnTo>
                <a:lnTo>
                  <a:pt x="587504" y="495552"/>
                </a:lnTo>
                <a:lnTo>
                  <a:pt x="590044" y="492125"/>
                </a:lnTo>
                <a:lnTo>
                  <a:pt x="592707" y="488697"/>
                </a:lnTo>
                <a:lnTo>
                  <a:pt x="595247" y="485269"/>
                </a:lnTo>
                <a:lnTo>
                  <a:pt x="597917" y="481835"/>
                </a:lnTo>
                <a:lnTo>
                  <a:pt x="600580" y="478407"/>
                </a:lnTo>
                <a:lnTo>
                  <a:pt x="603120" y="474980"/>
                </a:lnTo>
                <a:lnTo>
                  <a:pt x="605790" y="471552"/>
                </a:lnTo>
                <a:lnTo>
                  <a:pt x="608459" y="468124"/>
                </a:lnTo>
                <a:lnTo>
                  <a:pt x="610999" y="464820"/>
                </a:lnTo>
                <a:lnTo>
                  <a:pt x="613662" y="461392"/>
                </a:lnTo>
                <a:lnTo>
                  <a:pt x="616332" y="458087"/>
                </a:lnTo>
                <a:lnTo>
                  <a:pt x="618872" y="454789"/>
                </a:lnTo>
                <a:lnTo>
                  <a:pt x="621535" y="451355"/>
                </a:lnTo>
                <a:lnTo>
                  <a:pt x="624205" y="448057"/>
                </a:lnTo>
                <a:lnTo>
                  <a:pt x="626745" y="444752"/>
                </a:lnTo>
                <a:lnTo>
                  <a:pt x="629414" y="441577"/>
                </a:lnTo>
                <a:lnTo>
                  <a:pt x="632077" y="438279"/>
                </a:lnTo>
                <a:lnTo>
                  <a:pt x="634617" y="435104"/>
                </a:lnTo>
                <a:lnTo>
                  <a:pt x="637287" y="431929"/>
                </a:lnTo>
                <a:lnTo>
                  <a:pt x="639950" y="428625"/>
                </a:lnTo>
                <a:lnTo>
                  <a:pt x="642490" y="425579"/>
                </a:lnTo>
                <a:lnTo>
                  <a:pt x="645160" y="422404"/>
                </a:lnTo>
                <a:lnTo>
                  <a:pt x="647829" y="419229"/>
                </a:lnTo>
                <a:lnTo>
                  <a:pt x="650369" y="416177"/>
                </a:lnTo>
                <a:lnTo>
                  <a:pt x="653032" y="413132"/>
                </a:lnTo>
                <a:lnTo>
                  <a:pt x="655572" y="410080"/>
                </a:lnTo>
                <a:lnTo>
                  <a:pt x="658242" y="407035"/>
                </a:lnTo>
                <a:lnTo>
                  <a:pt x="660905" y="404112"/>
                </a:lnTo>
                <a:lnTo>
                  <a:pt x="663445" y="401067"/>
                </a:lnTo>
                <a:lnTo>
                  <a:pt x="666115" y="398145"/>
                </a:lnTo>
                <a:lnTo>
                  <a:pt x="668784" y="395222"/>
                </a:lnTo>
                <a:lnTo>
                  <a:pt x="671324" y="392430"/>
                </a:lnTo>
                <a:lnTo>
                  <a:pt x="673987" y="389637"/>
                </a:lnTo>
                <a:lnTo>
                  <a:pt x="676657" y="386715"/>
                </a:lnTo>
                <a:lnTo>
                  <a:pt x="679197" y="384045"/>
                </a:lnTo>
                <a:lnTo>
                  <a:pt x="681860" y="381252"/>
                </a:lnTo>
                <a:lnTo>
                  <a:pt x="684530" y="378589"/>
                </a:lnTo>
                <a:lnTo>
                  <a:pt x="687070" y="375920"/>
                </a:lnTo>
                <a:lnTo>
                  <a:pt x="689739" y="373250"/>
                </a:lnTo>
                <a:lnTo>
                  <a:pt x="692402" y="370710"/>
                </a:lnTo>
                <a:lnTo>
                  <a:pt x="694942" y="368170"/>
                </a:lnTo>
                <a:lnTo>
                  <a:pt x="697612" y="365630"/>
                </a:lnTo>
                <a:lnTo>
                  <a:pt x="700275" y="363090"/>
                </a:lnTo>
                <a:lnTo>
                  <a:pt x="702815" y="360680"/>
                </a:lnTo>
                <a:lnTo>
                  <a:pt x="705485" y="358269"/>
                </a:lnTo>
                <a:lnTo>
                  <a:pt x="708025" y="355982"/>
                </a:lnTo>
                <a:lnTo>
                  <a:pt x="710694" y="353565"/>
                </a:lnTo>
                <a:lnTo>
                  <a:pt x="713357" y="351407"/>
                </a:lnTo>
                <a:lnTo>
                  <a:pt x="715897" y="349120"/>
                </a:lnTo>
                <a:lnTo>
                  <a:pt x="718567" y="346962"/>
                </a:lnTo>
                <a:lnTo>
                  <a:pt x="721230" y="344805"/>
                </a:lnTo>
                <a:lnTo>
                  <a:pt x="723770" y="342770"/>
                </a:lnTo>
                <a:lnTo>
                  <a:pt x="726440" y="340612"/>
                </a:lnTo>
                <a:lnTo>
                  <a:pt x="729109" y="338707"/>
                </a:lnTo>
                <a:lnTo>
                  <a:pt x="731649" y="336679"/>
                </a:lnTo>
                <a:lnTo>
                  <a:pt x="734312" y="334774"/>
                </a:lnTo>
                <a:lnTo>
                  <a:pt x="736982" y="332992"/>
                </a:lnTo>
                <a:lnTo>
                  <a:pt x="739522" y="331217"/>
                </a:lnTo>
                <a:lnTo>
                  <a:pt x="742185" y="329435"/>
                </a:lnTo>
                <a:lnTo>
                  <a:pt x="744855" y="327789"/>
                </a:lnTo>
                <a:lnTo>
                  <a:pt x="747395" y="326137"/>
                </a:lnTo>
                <a:lnTo>
                  <a:pt x="750064" y="324485"/>
                </a:lnTo>
                <a:lnTo>
                  <a:pt x="752727" y="322962"/>
                </a:lnTo>
                <a:lnTo>
                  <a:pt x="755267" y="321562"/>
                </a:lnTo>
                <a:lnTo>
                  <a:pt x="757937" y="320040"/>
                </a:lnTo>
                <a:lnTo>
                  <a:pt x="760477" y="318770"/>
                </a:lnTo>
                <a:lnTo>
                  <a:pt x="763140" y="317370"/>
                </a:lnTo>
                <a:lnTo>
                  <a:pt x="765810" y="316230"/>
                </a:lnTo>
                <a:lnTo>
                  <a:pt x="768350" y="314960"/>
                </a:lnTo>
                <a:lnTo>
                  <a:pt x="771019" y="313819"/>
                </a:lnTo>
                <a:lnTo>
                  <a:pt x="773682" y="312802"/>
                </a:lnTo>
                <a:lnTo>
                  <a:pt x="776222" y="311785"/>
                </a:lnTo>
                <a:lnTo>
                  <a:pt x="778892" y="310897"/>
                </a:lnTo>
                <a:lnTo>
                  <a:pt x="781555" y="310009"/>
                </a:lnTo>
                <a:lnTo>
                  <a:pt x="784095" y="309115"/>
                </a:lnTo>
                <a:lnTo>
                  <a:pt x="786765" y="308357"/>
                </a:lnTo>
                <a:lnTo>
                  <a:pt x="789434" y="307722"/>
                </a:lnTo>
                <a:lnTo>
                  <a:pt x="791974" y="307087"/>
                </a:lnTo>
                <a:lnTo>
                  <a:pt x="794637" y="306575"/>
                </a:lnTo>
                <a:lnTo>
                  <a:pt x="810389" y="304670"/>
                </a:lnTo>
                <a:lnTo>
                  <a:pt x="815592" y="304670"/>
                </a:lnTo>
                <a:lnTo>
                  <a:pt x="818262" y="304800"/>
                </a:lnTo>
                <a:lnTo>
                  <a:pt x="820802" y="304929"/>
                </a:lnTo>
                <a:lnTo>
                  <a:pt x="823465" y="305182"/>
                </a:lnTo>
                <a:lnTo>
                  <a:pt x="826135" y="305435"/>
                </a:lnTo>
                <a:lnTo>
                  <a:pt x="844420" y="309880"/>
                </a:lnTo>
                <a:lnTo>
                  <a:pt x="847090" y="310767"/>
                </a:lnTo>
                <a:lnTo>
                  <a:pt x="849759" y="311785"/>
                </a:lnTo>
                <a:lnTo>
                  <a:pt x="852299" y="312925"/>
                </a:lnTo>
                <a:lnTo>
                  <a:pt x="854962" y="314195"/>
                </a:lnTo>
                <a:lnTo>
                  <a:pt x="857632" y="315465"/>
                </a:lnTo>
                <a:lnTo>
                  <a:pt x="860172" y="316865"/>
                </a:lnTo>
                <a:lnTo>
                  <a:pt x="862835" y="318264"/>
                </a:lnTo>
                <a:lnTo>
                  <a:pt x="865375" y="319787"/>
                </a:lnTo>
                <a:lnTo>
                  <a:pt x="896872" y="345569"/>
                </a:lnTo>
                <a:lnTo>
                  <a:pt x="899542" y="348232"/>
                </a:lnTo>
                <a:lnTo>
                  <a:pt x="902205" y="351155"/>
                </a:lnTo>
                <a:lnTo>
                  <a:pt x="904745" y="354077"/>
                </a:lnTo>
                <a:lnTo>
                  <a:pt x="907415" y="357122"/>
                </a:lnTo>
                <a:lnTo>
                  <a:pt x="910084" y="360297"/>
                </a:lnTo>
                <a:lnTo>
                  <a:pt x="912624" y="363602"/>
                </a:lnTo>
                <a:lnTo>
                  <a:pt x="915287" y="366900"/>
                </a:lnTo>
                <a:lnTo>
                  <a:pt x="917827" y="370457"/>
                </a:lnTo>
                <a:lnTo>
                  <a:pt x="920497" y="374015"/>
                </a:lnTo>
                <a:lnTo>
                  <a:pt x="923160" y="377695"/>
                </a:lnTo>
                <a:lnTo>
                  <a:pt x="925700" y="381505"/>
                </a:lnTo>
                <a:lnTo>
                  <a:pt x="928370" y="385315"/>
                </a:lnTo>
                <a:lnTo>
                  <a:pt x="931039" y="389384"/>
                </a:lnTo>
                <a:lnTo>
                  <a:pt x="933579" y="393447"/>
                </a:lnTo>
                <a:lnTo>
                  <a:pt x="936242" y="397639"/>
                </a:lnTo>
                <a:lnTo>
                  <a:pt x="938912" y="401955"/>
                </a:lnTo>
                <a:lnTo>
                  <a:pt x="941452" y="406400"/>
                </a:lnTo>
                <a:lnTo>
                  <a:pt x="944115" y="410974"/>
                </a:lnTo>
                <a:lnTo>
                  <a:pt x="946785" y="415542"/>
                </a:lnTo>
                <a:lnTo>
                  <a:pt x="949325" y="420370"/>
                </a:lnTo>
                <a:lnTo>
                  <a:pt x="951994" y="425197"/>
                </a:lnTo>
                <a:lnTo>
                  <a:pt x="954657" y="430277"/>
                </a:lnTo>
                <a:lnTo>
                  <a:pt x="957197" y="435357"/>
                </a:lnTo>
                <a:lnTo>
                  <a:pt x="959867" y="440560"/>
                </a:lnTo>
                <a:lnTo>
                  <a:pt x="962407" y="445899"/>
                </a:lnTo>
                <a:lnTo>
                  <a:pt x="965070" y="451355"/>
                </a:lnTo>
                <a:lnTo>
                  <a:pt x="967740" y="456947"/>
                </a:lnTo>
                <a:lnTo>
                  <a:pt x="970280" y="462662"/>
                </a:lnTo>
                <a:lnTo>
                  <a:pt x="972949" y="468500"/>
                </a:lnTo>
                <a:lnTo>
                  <a:pt x="975612" y="474345"/>
                </a:lnTo>
                <a:lnTo>
                  <a:pt x="978152" y="480442"/>
                </a:lnTo>
                <a:lnTo>
                  <a:pt x="980822" y="486662"/>
                </a:lnTo>
                <a:lnTo>
                  <a:pt x="983485" y="492889"/>
                </a:lnTo>
                <a:lnTo>
                  <a:pt x="986025" y="499362"/>
                </a:lnTo>
                <a:lnTo>
                  <a:pt x="988695" y="505842"/>
                </a:lnTo>
                <a:lnTo>
                  <a:pt x="991364" y="512574"/>
                </a:lnTo>
                <a:lnTo>
                  <a:pt x="993904" y="519300"/>
                </a:lnTo>
                <a:lnTo>
                  <a:pt x="996567" y="526285"/>
                </a:lnTo>
                <a:lnTo>
                  <a:pt x="999237" y="533270"/>
                </a:lnTo>
                <a:lnTo>
                  <a:pt x="1001777" y="540514"/>
                </a:lnTo>
                <a:lnTo>
                  <a:pt x="1004440" y="547875"/>
                </a:lnTo>
                <a:lnTo>
                  <a:pt x="1007110" y="555242"/>
                </a:lnTo>
                <a:lnTo>
                  <a:pt x="1009650" y="562862"/>
                </a:lnTo>
                <a:lnTo>
                  <a:pt x="1012319" y="570482"/>
                </a:lnTo>
                <a:lnTo>
                  <a:pt x="1014982" y="578355"/>
                </a:lnTo>
                <a:lnTo>
                  <a:pt x="1017522" y="586357"/>
                </a:lnTo>
                <a:lnTo>
                  <a:pt x="1020192" y="594360"/>
                </a:lnTo>
                <a:lnTo>
                  <a:pt x="1022732" y="602615"/>
                </a:lnTo>
                <a:lnTo>
                  <a:pt x="1025395" y="610999"/>
                </a:lnTo>
                <a:lnTo>
                  <a:pt x="1028065" y="619507"/>
                </a:lnTo>
                <a:lnTo>
                  <a:pt x="1030605" y="628144"/>
                </a:lnTo>
                <a:lnTo>
                  <a:pt x="1033274" y="636905"/>
                </a:lnTo>
                <a:lnTo>
                  <a:pt x="1035937" y="645795"/>
                </a:lnTo>
                <a:lnTo>
                  <a:pt x="1038477" y="654814"/>
                </a:lnTo>
                <a:lnTo>
                  <a:pt x="1041147" y="664080"/>
                </a:lnTo>
                <a:lnTo>
                  <a:pt x="1043810" y="673352"/>
                </a:lnTo>
                <a:lnTo>
                  <a:pt x="1046350" y="682877"/>
                </a:lnTo>
                <a:lnTo>
                  <a:pt x="1049020" y="692532"/>
                </a:lnTo>
                <a:lnTo>
                  <a:pt x="1051689" y="702180"/>
                </a:lnTo>
                <a:lnTo>
                  <a:pt x="1054229" y="712087"/>
                </a:lnTo>
                <a:lnTo>
                  <a:pt x="1056892" y="722124"/>
                </a:lnTo>
                <a:lnTo>
                  <a:pt x="1059562" y="732407"/>
                </a:lnTo>
                <a:lnTo>
                  <a:pt x="1062102" y="742697"/>
                </a:lnTo>
                <a:lnTo>
                  <a:pt x="1064765" y="753239"/>
                </a:lnTo>
                <a:lnTo>
                  <a:pt x="1067435" y="763775"/>
                </a:lnTo>
                <a:lnTo>
                  <a:pt x="1069975" y="774570"/>
                </a:lnTo>
                <a:lnTo>
                  <a:pt x="1072644" y="785495"/>
                </a:lnTo>
                <a:lnTo>
                  <a:pt x="1075184" y="796542"/>
                </a:lnTo>
                <a:lnTo>
                  <a:pt x="1077847" y="807849"/>
                </a:lnTo>
                <a:lnTo>
                  <a:pt x="1080517" y="819150"/>
                </a:lnTo>
                <a:lnTo>
                  <a:pt x="1083057" y="830709"/>
                </a:lnTo>
                <a:lnTo>
                  <a:pt x="1085720" y="842392"/>
                </a:lnTo>
                <a:lnTo>
                  <a:pt x="1088390" y="854204"/>
                </a:lnTo>
                <a:lnTo>
                  <a:pt x="1090930" y="866140"/>
                </a:lnTo>
                <a:lnTo>
                  <a:pt x="1093599" y="878334"/>
                </a:lnTo>
                <a:lnTo>
                  <a:pt x="1096262" y="890652"/>
                </a:lnTo>
                <a:lnTo>
                  <a:pt x="1098802" y="903099"/>
                </a:lnTo>
                <a:lnTo>
                  <a:pt x="1101472" y="915670"/>
                </a:lnTo>
                <a:lnTo>
                  <a:pt x="1104135" y="928499"/>
                </a:lnTo>
                <a:lnTo>
                  <a:pt x="1106675" y="941452"/>
                </a:lnTo>
                <a:lnTo>
                  <a:pt x="1109345" y="954534"/>
                </a:lnTo>
                <a:lnTo>
                  <a:pt x="1112014" y="967740"/>
                </a:lnTo>
                <a:lnTo>
                  <a:pt x="1114554" y="981075"/>
                </a:lnTo>
                <a:lnTo>
                  <a:pt x="1117217" y="994662"/>
                </a:lnTo>
                <a:lnTo>
                  <a:pt x="1119757" y="1008380"/>
                </a:lnTo>
                <a:lnTo>
                  <a:pt x="1122427" y="1022350"/>
                </a:lnTo>
                <a:lnTo>
                  <a:pt x="1125090" y="1036449"/>
                </a:lnTo>
                <a:lnTo>
                  <a:pt x="1127630" y="1050672"/>
                </a:lnTo>
                <a:lnTo>
                  <a:pt x="1130300" y="1065024"/>
                </a:lnTo>
                <a:lnTo>
                  <a:pt x="1132969" y="1079629"/>
                </a:lnTo>
                <a:lnTo>
                  <a:pt x="1135509" y="1094234"/>
                </a:lnTo>
                <a:lnTo>
                  <a:pt x="1138172" y="1109215"/>
                </a:lnTo>
                <a:lnTo>
                  <a:pt x="1140842" y="11242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2" name="object 82"/>
          <p:cNvSpPr/>
          <p:nvPr/>
        </p:nvSpPr>
        <p:spPr>
          <a:xfrm>
            <a:off x="7273818" y="4609769"/>
            <a:ext cx="0" cy="303068"/>
          </a:xfrm>
          <a:custGeom>
            <a:avLst/>
            <a:gdLst/>
            <a:ahLst/>
            <a:cxnLst/>
            <a:rect l="l" t="t" r="r" b="b"/>
            <a:pathLst>
              <a:path h="444500">
                <a:moveTo>
                  <a:pt x="0" y="443994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3" name="object 83"/>
          <p:cNvSpPr/>
          <p:nvPr/>
        </p:nvSpPr>
        <p:spPr>
          <a:xfrm>
            <a:off x="6925551" y="4904787"/>
            <a:ext cx="15586" cy="15586"/>
          </a:xfrm>
          <a:custGeom>
            <a:avLst/>
            <a:gdLst/>
            <a:ahLst/>
            <a:cxnLst/>
            <a:rect l="l" t="t" r="r" b="b"/>
            <a:pathLst>
              <a:path w="22860" h="22859">
                <a:moveTo>
                  <a:pt x="17541" y="0"/>
                </a:moveTo>
                <a:lnTo>
                  <a:pt x="5059" y="0"/>
                </a:lnTo>
                <a:lnTo>
                  <a:pt x="0" y="5059"/>
                </a:lnTo>
                <a:lnTo>
                  <a:pt x="0" y="17541"/>
                </a:lnTo>
                <a:lnTo>
                  <a:pt x="5059" y="22600"/>
                </a:lnTo>
                <a:lnTo>
                  <a:pt x="17541" y="22600"/>
                </a:lnTo>
                <a:lnTo>
                  <a:pt x="22600" y="17541"/>
                </a:lnTo>
                <a:lnTo>
                  <a:pt x="22600" y="5059"/>
                </a:lnTo>
                <a:lnTo>
                  <a:pt x="17541" y="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4" name="object 84"/>
          <p:cNvSpPr/>
          <p:nvPr/>
        </p:nvSpPr>
        <p:spPr>
          <a:xfrm>
            <a:off x="6925551" y="4904787"/>
            <a:ext cx="15586" cy="15586"/>
          </a:xfrm>
          <a:custGeom>
            <a:avLst/>
            <a:gdLst/>
            <a:ahLst/>
            <a:cxnLst/>
            <a:rect l="l" t="t" r="r" b="b"/>
            <a:pathLst>
              <a:path w="22860" h="22859">
                <a:moveTo>
                  <a:pt x="22600" y="11300"/>
                </a:moveTo>
                <a:lnTo>
                  <a:pt x="22600" y="5059"/>
                </a:lnTo>
                <a:lnTo>
                  <a:pt x="17541" y="0"/>
                </a:lnTo>
                <a:lnTo>
                  <a:pt x="11300" y="0"/>
                </a:lnTo>
                <a:lnTo>
                  <a:pt x="5059" y="0"/>
                </a:lnTo>
                <a:lnTo>
                  <a:pt x="0" y="5059"/>
                </a:lnTo>
                <a:lnTo>
                  <a:pt x="0" y="11300"/>
                </a:lnTo>
                <a:lnTo>
                  <a:pt x="0" y="17541"/>
                </a:lnTo>
                <a:lnTo>
                  <a:pt x="5059" y="22600"/>
                </a:lnTo>
                <a:lnTo>
                  <a:pt x="11300" y="22600"/>
                </a:lnTo>
                <a:lnTo>
                  <a:pt x="17541" y="22600"/>
                </a:lnTo>
                <a:lnTo>
                  <a:pt x="22600" y="17541"/>
                </a:lnTo>
                <a:lnTo>
                  <a:pt x="22600" y="11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5" name="object 85"/>
          <p:cNvSpPr/>
          <p:nvPr/>
        </p:nvSpPr>
        <p:spPr>
          <a:xfrm>
            <a:off x="7266110" y="4602064"/>
            <a:ext cx="15586" cy="15586"/>
          </a:xfrm>
          <a:custGeom>
            <a:avLst/>
            <a:gdLst/>
            <a:ahLst/>
            <a:cxnLst/>
            <a:rect l="l" t="t" r="r" b="b"/>
            <a:pathLst>
              <a:path w="22860" h="22859">
                <a:moveTo>
                  <a:pt x="17547" y="0"/>
                </a:moveTo>
                <a:lnTo>
                  <a:pt x="5066" y="0"/>
                </a:lnTo>
                <a:lnTo>
                  <a:pt x="0" y="5059"/>
                </a:lnTo>
                <a:lnTo>
                  <a:pt x="0" y="17541"/>
                </a:lnTo>
                <a:lnTo>
                  <a:pt x="5066" y="22607"/>
                </a:lnTo>
                <a:lnTo>
                  <a:pt x="17547" y="22607"/>
                </a:lnTo>
                <a:lnTo>
                  <a:pt x="22607" y="17541"/>
                </a:lnTo>
                <a:lnTo>
                  <a:pt x="22607" y="5059"/>
                </a:lnTo>
                <a:lnTo>
                  <a:pt x="17547" y="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6" name="object 86"/>
          <p:cNvSpPr/>
          <p:nvPr/>
        </p:nvSpPr>
        <p:spPr>
          <a:xfrm>
            <a:off x="7266110" y="4602064"/>
            <a:ext cx="15586" cy="15586"/>
          </a:xfrm>
          <a:custGeom>
            <a:avLst/>
            <a:gdLst/>
            <a:ahLst/>
            <a:cxnLst/>
            <a:rect l="l" t="t" r="r" b="b"/>
            <a:pathLst>
              <a:path w="22860" h="22859">
                <a:moveTo>
                  <a:pt x="22607" y="11300"/>
                </a:moveTo>
                <a:lnTo>
                  <a:pt x="22607" y="5059"/>
                </a:lnTo>
                <a:lnTo>
                  <a:pt x="17547" y="0"/>
                </a:lnTo>
                <a:lnTo>
                  <a:pt x="11306" y="0"/>
                </a:lnTo>
                <a:lnTo>
                  <a:pt x="5066" y="0"/>
                </a:lnTo>
                <a:lnTo>
                  <a:pt x="0" y="5059"/>
                </a:lnTo>
                <a:lnTo>
                  <a:pt x="0" y="11300"/>
                </a:lnTo>
                <a:lnTo>
                  <a:pt x="0" y="17541"/>
                </a:lnTo>
                <a:lnTo>
                  <a:pt x="5066" y="22607"/>
                </a:lnTo>
                <a:lnTo>
                  <a:pt x="11306" y="22607"/>
                </a:lnTo>
                <a:lnTo>
                  <a:pt x="17547" y="22607"/>
                </a:lnTo>
                <a:lnTo>
                  <a:pt x="22607" y="17541"/>
                </a:lnTo>
                <a:lnTo>
                  <a:pt x="22607" y="11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7" name="object 87"/>
          <p:cNvSpPr/>
          <p:nvPr/>
        </p:nvSpPr>
        <p:spPr>
          <a:xfrm>
            <a:off x="7436438" y="4904787"/>
            <a:ext cx="15586" cy="15586"/>
          </a:xfrm>
          <a:custGeom>
            <a:avLst/>
            <a:gdLst/>
            <a:ahLst/>
            <a:cxnLst/>
            <a:rect l="l" t="t" r="r" b="b"/>
            <a:pathLst>
              <a:path w="22860" h="22859">
                <a:moveTo>
                  <a:pt x="17541" y="0"/>
                </a:moveTo>
                <a:lnTo>
                  <a:pt x="5059" y="0"/>
                </a:lnTo>
                <a:lnTo>
                  <a:pt x="0" y="5059"/>
                </a:lnTo>
                <a:lnTo>
                  <a:pt x="0" y="17541"/>
                </a:lnTo>
                <a:lnTo>
                  <a:pt x="5059" y="22600"/>
                </a:lnTo>
                <a:lnTo>
                  <a:pt x="17541" y="22600"/>
                </a:lnTo>
                <a:lnTo>
                  <a:pt x="22600" y="17541"/>
                </a:lnTo>
                <a:lnTo>
                  <a:pt x="22600" y="5059"/>
                </a:lnTo>
                <a:lnTo>
                  <a:pt x="17541" y="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8" name="object 88"/>
          <p:cNvSpPr/>
          <p:nvPr/>
        </p:nvSpPr>
        <p:spPr>
          <a:xfrm>
            <a:off x="7436438" y="4904787"/>
            <a:ext cx="15586" cy="15586"/>
          </a:xfrm>
          <a:custGeom>
            <a:avLst/>
            <a:gdLst/>
            <a:ahLst/>
            <a:cxnLst/>
            <a:rect l="l" t="t" r="r" b="b"/>
            <a:pathLst>
              <a:path w="22860" h="22859">
                <a:moveTo>
                  <a:pt x="22600" y="11300"/>
                </a:moveTo>
                <a:lnTo>
                  <a:pt x="22600" y="5059"/>
                </a:lnTo>
                <a:lnTo>
                  <a:pt x="17541" y="0"/>
                </a:lnTo>
                <a:lnTo>
                  <a:pt x="11300" y="0"/>
                </a:lnTo>
                <a:lnTo>
                  <a:pt x="5059" y="0"/>
                </a:lnTo>
                <a:lnTo>
                  <a:pt x="0" y="5059"/>
                </a:lnTo>
                <a:lnTo>
                  <a:pt x="0" y="11300"/>
                </a:lnTo>
                <a:lnTo>
                  <a:pt x="0" y="17541"/>
                </a:lnTo>
                <a:lnTo>
                  <a:pt x="5059" y="22600"/>
                </a:lnTo>
                <a:lnTo>
                  <a:pt x="11300" y="22600"/>
                </a:lnTo>
                <a:lnTo>
                  <a:pt x="17541" y="22600"/>
                </a:lnTo>
                <a:lnTo>
                  <a:pt x="22600" y="17541"/>
                </a:lnTo>
                <a:lnTo>
                  <a:pt x="22600" y="11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9" name="object 89"/>
          <p:cNvSpPr/>
          <p:nvPr/>
        </p:nvSpPr>
        <p:spPr>
          <a:xfrm>
            <a:off x="7266110" y="4904787"/>
            <a:ext cx="15586" cy="15586"/>
          </a:xfrm>
          <a:custGeom>
            <a:avLst/>
            <a:gdLst/>
            <a:ahLst/>
            <a:cxnLst/>
            <a:rect l="l" t="t" r="r" b="b"/>
            <a:pathLst>
              <a:path w="22860" h="22859">
                <a:moveTo>
                  <a:pt x="17547" y="0"/>
                </a:moveTo>
                <a:lnTo>
                  <a:pt x="5066" y="0"/>
                </a:lnTo>
                <a:lnTo>
                  <a:pt x="0" y="5059"/>
                </a:lnTo>
                <a:lnTo>
                  <a:pt x="0" y="17541"/>
                </a:lnTo>
                <a:lnTo>
                  <a:pt x="5066" y="22600"/>
                </a:lnTo>
                <a:lnTo>
                  <a:pt x="17547" y="22600"/>
                </a:lnTo>
                <a:lnTo>
                  <a:pt x="22607" y="17541"/>
                </a:lnTo>
                <a:lnTo>
                  <a:pt x="22607" y="5059"/>
                </a:lnTo>
                <a:lnTo>
                  <a:pt x="17547" y="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0" name="object 90"/>
          <p:cNvSpPr/>
          <p:nvPr/>
        </p:nvSpPr>
        <p:spPr>
          <a:xfrm>
            <a:off x="7266110" y="4904787"/>
            <a:ext cx="15586" cy="15586"/>
          </a:xfrm>
          <a:custGeom>
            <a:avLst/>
            <a:gdLst/>
            <a:ahLst/>
            <a:cxnLst/>
            <a:rect l="l" t="t" r="r" b="b"/>
            <a:pathLst>
              <a:path w="22860" h="22859">
                <a:moveTo>
                  <a:pt x="22607" y="11300"/>
                </a:moveTo>
                <a:lnTo>
                  <a:pt x="22607" y="5059"/>
                </a:lnTo>
                <a:lnTo>
                  <a:pt x="17547" y="0"/>
                </a:lnTo>
                <a:lnTo>
                  <a:pt x="11306" y="0"/>
                </a:lnTo>
                <a:lnTo>
                  <a:pt x="5066" y="0"/>
                </a:lnTo>
                <a:lnTo>
                  <a:pt x="0" y="5059"/>
                </a:lnTo>
                <a:lnTo>
                  <a:pt x="0" y="11300"/>
                </a:lnTo>
                <a:lnTo>
                  <a:pt x="0" y="17541"/>
                </a:lnTo>
                <a:lnTo>
                  <a:pt x="5066" y="22600"/>
                </a:lnTo>
                <a:lnTo>
                  <a:pt x="11306" y="22600"/>
                </a:lnTo>
                <a:lnTo>
                  <a:pt x="17547" y="22600"/>
                </a:lnTo>
                <a:lnTo>
                  <a:pt x="22607" y="17541"/>
                </a:lnTo>
                <a:lnTo>
                  <a:pt x="22607" y="11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1" name="object 91"/>
          <p:cNvSpPr txBox="1"/>
          <p:nvPr/>
        </p:nvSpPr>
        <p:spPr>
          <a:xfrm>
            <a:off x="6728642" y="4362542"/>
            <a:ext cx="320386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37" dirty="0">
                <a:latin typeface="DejaVu Serif"/>
                <a:cs typeface="DejaVu Serif"/>
              </a:rPr>
              <a:t>y</a:t>
            </a:r>
            <a:r>
              <a:rPr sz="614" spc="-24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3" dirty="0">
                <a:latin typeface="Times New Roman"/>
                <a:cs typeface="Times New Roman"/>
              </a:rPr>
              <a:t>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9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6027100" y="6180596"/>
            <a:ext cx="138113" cy="64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318">
              <a:lnSpc>
                <a:spcPts val="522"/>
              </a:lnSpc>
            </a:pPr>
            <a:fld id="{81D60167-4931-47E6-BA6A-407CBD079E47}" type="slidenum">
              <a:rPr sz="477" spc="31" dirty="0">
                <a:latin typeface="Times New Roman"/>
                <a:cs typeface="Times New Roman"/>
              </a:rPr>
              <a:pPr marL="17318">
                <a:lnSpc>
                  <a:spcPts val="522"/>
                </a:lnSpc>
              </a:pPr>
              <a:t>5</a:t>
            </a:fld>
            <a:endParaRPr sz="477">
              <a:latin typeface="Times New Roman"/>
              <a:cs typeface="Times New Roman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6923609" y="4913451"/>
            <a:ext cx="59748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34" dirty="0">
                <a:latin typeface="DejaVu Serif"/>
                <a:cs typeface="DejaVu Serif"/>
              </a:rPr>
              <a:t>a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7262862" y="4913451"/>
            <a:ext cx="51522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126" dirty="0">
                <a:latin typeface="DejaVu Serif"/>
                <a:cs typeface="DejaVu Serif"/>
              </a:rPr>
              <a:t>b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7458464" y="4809923"/>
            <a:ext cx="5195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75" dirty="0">
                <a:latin typeface="DejaVu Serif"/>
                <a:cs typeface="DejaVu Serif"/>
              </a:rPr>
              <a:t>c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6235957" y="5240643"/>
            <a:ext cx="1895475" cy="856714"/>
          </a:xfrm>
          <a:prstGeom prst="rect">
            <a:avLst/>
          </a:prstGeom>
        </p:spPr>
        <p:txBody>
          <a:bodyPr vert="horz" wrap="square" lIns="0" tIns="6927" rIns="0" bIns="0" rtlCol="0">
            <a:spAutoFit/>
          </a:bodyPr>
          <a:lstStyle/>
          <a:p>
            <a:pPr marL="15153" marR="3464" indent="-3031">
              <a:lnSpc>
                <a:spcPct val="101499"/>
              </a:lnSpc>
              <a:spcBef>
                <a:spcPts val="55"/>
              </a:spcBef>
            </a:pPr>
            <a:r>
              <a:rPr sz="614" spc="-17" dirty="0">
                <a:latin typeface="Arial"/>
                <a:cs typeface="Arial"/>
              </a:rPr>
              <a:t>The </a:t>
            </a:r>
            <a:r>
              <a:rPr sz="614" spc="-10" dirty="0">
                <a:latin typeface="Arial"/>
                <a:cs typeface="Arial"/>
              </a:rPr>
              <a:t>function </a:t>
            </a:r>
            <a:r>
              <a:rPr sz="614" spc="-27" dirty="0">
                <a:latin typeface="DejaVu Serif"/>
                <a:cs typeface="DejaVu Serif"/>
              </a:rPr>
              <a:t>F </a:t>
            </a:r>
            <a:r>
              <a:rPr sz="614" spc="24" dirty="0">
                <a:latin typeface="Times New Roman"/>
                <a:cs typeface="Times New Roman"/>
              </a:rPr>
              <a:t>(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24" dirty="0">
                <a:latin typeface="Times New Roman"/>
                <a:cs typeface="Times New Roman"/>
              </a:rPr>
              <a:t>) </a:t>
            </a:r>
            <a:r>
              <a:rPr sz="614" spc="-17" dirty="0">
                <a:latin typeface="Arial"/>
                <a:cs typeface="Arial"/>
              </a:rPr>
              <a:t>(graph </a:t>
            </a:r>
            <a:r>
              <a:rPr sz="614" spc="-3" dirty="0">
                <a:latin typeface="Arial"/>
                <a:cs typeface="Arial"/>
              </a:rPr>
              <a:t>not </a:t>
            </a:r>
            <a:r>
              <a:rPr sz="614" spc="-27" dirty="0">
                <a:latin typeface="Arial"/>
                <a:cs typeface="Arial"/>
              </a:rPr>
              <a:t>shown) </a:t>
            </a:r>
            <a:r>
              <a:rPr sz="614" spc="-31" dirty="0">
                <a:latin typeface="Arial"/>
                <a:cs typeface="Arial"/>
              </a:rPr>
              <a:t>is </a:t>
            </a:r>
            <a:r>
              <a:rPr sz="614" spc="-37" dirty="0">
                <a:latin typeface="Arial"/>
                <a:cs typeface="Arial"/>
              </a:rPr>
              <a:t>an </a:t>
            </a:r>
            <a:r>
              <a:rPr sz="614" spc="-14" dirty="0">
                <a:latin typeface="Arial"/>
                <a:cs typeface="Arial"/>
              </a:rPr>
              <a:t>antiderivative  </a:t>
            </a:r>
            <a:r>
              <a:rPr sz="614" spc="-3" dirty="0">
                <a:latin typeface="Arial"/>
                <a:cs typeface="Arial"/>
              </a:rPr>
              <a:t>of </a:t>
            </a: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spc="20" dirty="0">
                <a:latin typeface="Times New Roman"/>
                <a:cs typeface="Times New Roman"/>
              </a:rPr>
              <a:t>(</a:t>
            </a:r>
            <a:r>
              <a:rPr sz="614" spc="20" dirty="0">
                <a:latin typeface="DejaVu Serif"/>
                <a:cs typeface="DejaVu Serif"/>
              </a:rPr>
              <a:t>x</a:t>
            </a:r>
            <a:r>
              <a:rPr sz="614" spc="20" dirty="0">
                <a:latin typeface="Times New Roman"/>
                <a:cs typeface="Times New Roman"/>
              </a:rPr>
              <a:t>)</a:t>
            </a:r>
            <a:r>
              <a:rPr sz="614" spc="20" dirty="0">
                <a:latin typeface="Arial"/>
                <a:cs typeface="Arial"/>
              </a:rPr>
              <a:t>. </a:t>
            </a:r>
            <a:r>
              <a:rPr sz="614" spc="-7" dirty="0">
                <a:latin typeface="Arial"/>
                <a:cs typeface="Arial"/>
              </a:rPr>
              <a:t>Which </a:t>
            </a:r>
            <a:r>
              <a:rPr sz="614" spc="-27" dirty="0">
                <a:latin typeface="Arial"/>
                <a:cs typeface="Arial"/>
              </a:rPr>
              <a:t>among </a:t>
            </a:r>
            <a:r>
              <a:rPr sz="614" spc="-10" dirty="0">
                <a:latin typeface="Arial"/>
                <a:cs typeface="Arial"/>
              </a:rPr>
              <a:t>the following </a:t>
            </a:r>
            <a:r>
              <a:rPr sz="614" spc="-17" dirty="0">
                <a:latin typeface="Arial"/>
                <a:cs typeface="Arial"/>
              </a:rPr>
              <a:t>statements</a:t>
            </a:r>
            <a:r>
              <a:rPr sz="614" spc="17" dirty="0">
                <a:latin typeface="Arial"/>
                <a:cs typeface="Arial"/>
              </a:rPr>
              <a:t> </a:t>
            </a:r>
            <a:r>
              <a:rPr sz="614" spc="-14" dirty="0">
                <a:latin typeface="Arial"/>
                <a:cs typeface="Arial"/>
              </a:rPr>
              <a:t>true?</a:t>
            </a:r>
            <a:endParaRPr sz="614">
              <a:latin typeface="Arial"/>
              <a:cs typeface="Arial"/>
            </a:endParaRPr>
          </a:p>
          <a:p>
            <a:pPr marL="142438" indent="-133779">
              <a:spcBef>
                <a:spcPts val="266"/>
              </a:spcBef>
              <a:buFont typeface="Arial"/>
              <a:buAutoNum type="alphaLcParenBoth"/>
              <a:tabLst>
                <a:tab pos="142871" algn="l"/>
              </a:tabLst>
            </a:pPr>
            <a:r>
              <a:rPr sz="614" spc="-27" dirty="0">
                <a:latin typeface="DejaVu Serif"/>
                <a:cs typeface="DejaVu Serif"/>
              </a:rPr>
              <a:t>F</a:t>
            </a:r>
            <a:r>
              <a:rPr sz="614" spc="-112" dirty="0">
                <a:latin typeface="DejaVu Serif"/>
                <a:cs typeface="DejaVu Serif"/>
              </a:rPr>
              <a:t> </a:t>
            </a:r>
            <a:r>
              <a:rPr sz="614" spc="14" dirty="0">
                <a:latin typeface="Times New Roman"/>
                <a:cs typeface="Times New Roman"/>
              </a:rPr>
              <a:t>(</a:t>
            </a:r>
            <a:r>
              <a:rPr sz="614" spc="14" dirty="0">
                <a:latin typeface="DejaVu Serif"/>
                <a:cs typeface="DejaVu Serif"/>
              </a:rPr>
              <a:t>a</a:t>
            </a:r>
            <a:r>
              <a:rPr sz="614" spc="14" dirty="0">
                <a:latin typeface="Times New Roman"/>
                <a:cs typeface="Times New Roman"/>
              </a:rPr>
              <a:t>)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-27" dirty="0">
                <a:latin typeface="DejaVu Serif"/>
                <a:cs typeface="DejaVu Serif"/>
              </a:rPr>
              <a:t>F</a:t>
            </a:r>
            <a:r>
              <a:rPr sz="614" spc="-109" dirty="0">
                <a:latin typeface="DejaVu Serif"/>
                <a:cs typeface="DejaVu Serif"/>
              </a:rPr>
              <a:t> </a:t>
            </a:r>
            <a:r>
              <a:rPr sz="614" dirty="0">
                <a:latin typeface="Times New Roman"/>
                <a:cs typeface="Times New Roman"/>
              </a:rPr>
              <a:t>(</a:t>
            </a:r>
            <a:r>
              <a:rPr sz="614" dirty="0">
                <a:latin typeface="DejaVu Serif"/>
                <a:cs typeface="DejaVu Serif"/>
              </a:rPr>
              <a:t>c</a:t>
            </a:r>
            <a:r>
              <a:rPr sz="614" dirty="0">
                <a:latin typeface="Times New Roman"/>
                <a:cs typeface="Times New Roman"/>
              </a:rPr>
              <a:t>)</a:t>
            </a:r>
            <a:endParaRPr sz="614">
              <a:latin typeface="Times New Roman"/>
              <a:cs typeface="Times New Roman"/>
            </a:endParaRPr>
          </a:p>
          <a:p>
            <a:pPr marL="145036" indent="-136377">
              <a:spcBef>
                <a:spcPts val="10"/>
              </a:spcBef>
              <a:buFont typeface="Arial"/>
              <a:buAutoNum type="alphaLcParenBoth"/>
              <a:tabLst>
                <a:tab pos="145469" algn="l"/>
              </a:tabLst>
            </a:pPr>
            <a:r>
              <a:rPr sz="614" spc="-27" dirty="0">
                <a:latin typeface="DejaVu Serif"/>
                <a:cs typeface="DejaVu Serif"/>
              </a:rPr>
              <a:t>F </a:t>
            </a:r>
            <a:r>
              <a:rPr sz="614" spc="-17" dirty="0">
                <a:latin typeface="Times New Roman"/>
                <a:cs typeface="Times New Roman"/>
              </a:rPr>
              <a:t>(</a:t>
            </a:r>
            <a:r>
              <a:rPr sz="614" spc="-17" dirty="0">
                <a:latin typeface="DejaVu Serif"/>
                <a:cs typeface="DejaVu Serif"/>
              </a:rPr>
              <a:t>b</a:t>
            </a:r>
            <a:r>
              <a:rPr sz="614" spc="-17" dirty="0">
                <a:latin typeface="Times New Roman"/>
                <a:cs typeface="Times New Roman"/>
              </a:rPr>
              <a:t>)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-27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0</a:t>
            </a:r>
            <a:endParaRPr sz="614">
              <a:latin typeface="Times New Roman"/>
              <a:cs typeface="Times New Roman"/>
            </a:endParaRPr>
          </a:p>
          <a:p>
            <a:pPr marL="139408" indent="-130749">
              <a:spcBef>
                <a:spcPts val="14"/>
              </a:spcBef>
              <a:buFont typeface="Arial"/>
              <a:buAutoNum type="alphaLcParenBoth"/>
              <a:tabLst>
                <a:tab pos="139840" algn="l"/>
              </a:tabLst>
            </a:pPr>
            <a:r>
              <a:rPr sz="614" spc="-27" dirty="0">
                <a:latin typeface="DejaVu Serif"/>
                <a:cs typeface="DejaVu Serif"/>
              </a:rPr>
              <a:t>F </a:t>
            </a:r>
            <a:r>
              <a:rPr sz="614" spc="-17" dirty="0">
                <a:latin typeface="Times New Roman"/>
                <a:cs typeface="Times New Roman"/>
              </a:rPr>
              <a:t>(</a:t>
            </a:r>
            <a:r>
              <a:rPr sz="614" spc="-17" dirty="0">
                <a:latin typeface="DejaVu Serif"/>
                <a:cs typeface="DejaVu Serif"/>
              </a:rPr>
              <a:t>b</a:t>
            </a:r>
            <a:r>
              <a:rPr sz="614" spc="-17" dirty="0">
                <a:latin typeface="Times New Roman"/>
                <a:cs typeface="Times New Roman"/>
              </a:rPr>
              <a:t>) </a:t>
            </a:r>
            <a:r>
              <a:rPr sz="614" spc="-27" dirty="0">
                <a:latin typeface="DejaVu Serif"/>
                <a:cs typeface="DejaVu Serif"/>
              </a:rPr>
              <a:t>&gt; F</a:t>
            </a:r>
            <a:r>
              <a:rPr sz="614" spc="-153" dirty="0">
                <a:latin typeface="DejaVu Serif"/>
                <a:cs typeface="DejaVu Serif"/>
              </a:rPr>
              <a:t> </a:t>
            </a:r>
            <a:r>
              <a:rPr sz="614" dirty="0">
                <a:latin typeface="Times New Roman"/>
                <a:cs typeface="Times New Roman"/>
              </a:rPr>
              <a:t>(</a:t>
            </a:r>
            <a:r>
              <a:rPr sz="614" dirty="0">
                <a:latin typeface="DejaVu Serif"/>
                <a:cs typeface="DejaVu Serif"/>
              </a:rPr>
              <a:t>c</a:t>
            </a:r>
            <a:r>
              <a:rPr sz="614" dirty="0">
                <a:latin typeface="Times New Roman"/>
                <a:cs typeface="Times New Roman"/>
              </a:rPr>
              <a:t>)</a:t>
            </a:r>
            <a:endParaRPr sz="614">
              <a:latin typeface="Times New Roman"/>
              <a:cs typeface="Times New Roman"/>
            </a:endParaRPr>
          </a:p>
          <a:p>
            <a:pPr marL="145036" indent="-136377">
              <a:spcBef>
                <a:spcPts val="10"/>
              </a:spcBef>
              <a:buFont typeface="Arial"/>
              <a:buAutoNum type="alphaLcParenBoth"/>
              <a:tabLst>
                <a:tab pos="145469" algn="l"/>
              </a:tabLst>
            </a:pP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20" dirty="0">
                <a:latin typeface="Arial"/>
                <a:cs typeface="Arial"/>
              </a:rPr>
              <a:t>graph </a:t>
            </a:r>
            <a:r>
              <a:rPr sz="614" spc="-3" dirty="0">
                <a:latin typeface="Arial"/>
                <a:cs typeface="Arial"/>
              </a:rPr>
              <a:t>of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614" spc="-27" dirty="0">
                <a:latin typeface="DejaVu Serif"/>
                <a:cs typeface="DejaVu Serif"/>
              </a:rPr>
              <a:t>F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 </a:t>
            </a:r>
            <a:r>
              <a:rPr sz="614" spc="-44" dirty="0">
                <a:latin typeface="Arial"/>
                <a:cs typeface="Arial"/>
              </a:rPr>
              <a:t>has </a:t>
            </a:r>
            <a:r>
              <a:rPr sz="614" b="1" spc="-20" dirty="0">
                <a:latin typeface="Arial"/>
                <a:cs typeface="Arial"/>
              </a:rPr>
              <a:t>two </a:t>
            </a:r>
            <a:r>
              <a:rPr sz="614" spc="-7" dirty="0">
                <a:latin typeface="Arial"/>
                <a:cs typeface="Arial"/>
              </a:rPr>
              <a:t>inflection</a:t>
            </a:r>
            <a:r>
              <a:rPr sz="614" spc="65" dirty="0">
                <a:latin typeface="Arial"/>
                <a:cs typeface="Arial"/>
              </a:rPr>
              <a:t> </a:t>
            </a:r>
            <a:r>
              <a:rPr sz="614" spc="-14" dirty="0">
                <a:latin typeface="Arial"/>
                <a:cs typeface="Arial"/>
              </a:rPr>
              <a:t>points?</a:t>
            </a:r>
            <a:endParaRPr sz="614">
              <a:latin typeface="Arial"/>
              <a:cs typeface="Arial"/>
            </a:endParaRPr>
          </a:p>
          <a:p>
            <a:pPr marL="564991" marR="422552" indent="-131182">
              <a:lnSpc>
                <a:spcPct val="101499"/>
              </a:lnSpc>
              <a:spcBef>
                <a:spcPts val="436"/>
              </a:spcBef>
            </a:pPr>
            <a:r>
              <a:rPr sz="614" i="1" spc="-27" dirty="0">
                <a:latin typeface="Arial"/>
                <a:cs typeface="Arial"/>
              </a:rPr>
              <a:t>Use </a:t>
            </a:r>
            <a:r>
              <a:rPr sz="614" i="1" spc="-24" dirty="0">
                <a:latin typeface="Arial"/>
                <a:cs typeface="Arial"/>
              </a:rPr>
              <a:t>a </a:t>
            </a:r>
            <a:r>
              <a:rPr sz="614" i="1" spc="3" dirty="0">
                <a:latin typeface="Arial"/>
                <a:cs typeface="Arial"/>
              </a:rPr>
              <a:t>substitution </a:t>
            </a:r>
            <a:r>
              <a:rPr sz="614" i="1" spc="7" dirty="0">
                <a:latin typeface="Arial"/>
                <a:cs typeface="Arial"/>
              </a:rPr>
              <a:t>to </a:t>
            </a:r>
            <a:r>
              <a:rPr sz="614" i="1" spc="-14" dirty="0">
                <a:latin typeface="Arial"/>
                <a:cs typeface="Arial"/>
              </a:rPr>
              <a:t>evaluate  the </a:t>
            </a:r>
            <a:r>
              <a:rPr sz="614" i="1" spc="3" dirty="0">
                <a:latin typeface="Arial"/>
                <a:cs typeface="Arial"/>
              </a:rPr>
              <a:t>following</a:t>
            </a:r>
            <a:r>
              <a:rPr sz="614" i="1" spc="-48" dirty="0">
                <a:latin typeface="Arial"/>
                <a:cs typeface="Arial"/>
              </a:rPr>
              <a:t> </a:t>
            </a:r>
            <a:r>
              <a:rPr sz="614" i="1" spc="-7" dirty="0">
                <a:latin typeface="Arial"/>
                <a:cs typeface="Arial"/>
              </a:rPr>
              <a:t>integrals.</a:t>
            </a:r>
            <a:endParaRPr sz="614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80861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2214</Words>
  <Application>Microsoft Office PowerPoint</Application>
  <PresentationFormat>Widescreen</PresentationFormat>
  <Paragraphs>549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DejaVu Sans</vt:lpstr>
      <vt:lpstr>DejaVu Serif</vt:lpstr>
      <vt:lpstr>Georgia</vt:lpstr>
      <vt:lpstr>Times New Roman</vt:lpstr>
      <vt:lpstr>Trebuchet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emad salman</dc:creator>
  <cp:lastModifiedBy>emad salman</cp:lastModifiedBy>
  <cp:revision>1</cp:revision>
  <dcterms:created xsi:type="dcterms:W3CDTF">2019-11-11T09:04:41Z</dcterms:created>
  <dcterms:modified xsi:type="dcterms:W3CDTF">2019-11-11T09:04:49Z</dcterms:modified>
</cp:coreProperties>
</file>